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2"/>
  </p:notesMasterIdLst>
  <p:sldIdLst>
    <p:sldId id="256" r:id="rId2"/>
    <p:sldId id="257" r:id="rId3"/>
    <p:sldId id="258" r:id="rId4"/>
    <p:sldId id="259" r:id="rId5"/>
    <p:sldId id="260" r:id="rId6"/>
    <p:sldId id="261" r:id="rId7"/>
    <p:sldId id="287" r:id="rId8"/>
    <p:sldId id="288" r:id="rId9"/>
    <p:sldId id="289" r:id="rId10"/>
    <p:sldId id="262" r:id="rId11"/>
    <p:sldId id="290" r:id="rId12"/>
    <p:sldId id="263" r:id="rId13"/>
    <p:sldId id="291" r:id="rId14"/>
    <p:sldId id="292" r:id="rId15"/>
    <p:sldId id="264" r:id="rId16"/>
    <p:sldId id="293" r:id="rId17"/>
    <p:sldId id="265" r:id="rId18"/>
    <p:sldId id="294" r:id="rId19"/>
    <p:sldId id="295" r:id="rId20"/>
    <p:sldId id="296" r:id="rId21"/>
    <p:sldId id="267" r:id="rId22"/>
    <p:sldId id="268" r:id="rId23"/>
    <p:sldId id="297" r:id="rId24"/>
    <p:sldId id="269" r:id="rId25"/>
    <p:sldId id="298" r:id="rId26"/>
    <p:sldId id="299" r:id="rId27"/>
    <p:sldId id="270" r:id="rId28"/>
    <p:sldId id="300" r:id="rId29"/>
    <p:sldId id="301" r:id="rId30"/>
    <p:sldId id="302" r:id="rId31"/>
    <p:sldId id="303" r:id="rId32"/>
    <p:sldId id="304" r:id="rId33"/>
    <p:sldId id="305" r:id="rId34"/>
    <p:sldId id="272" r:id="rId35"/>
    <p:sldId id="306" r:id="rId36"/>
    <p:sldId id="307" r:id="rId37"/>
    <p:sldId id="308" r:id="rId38"/>
    <p:sldId id="309" r:id="rId39"/>
    <p:sldId id="310" r:id="rId40"/>
    <p:sldId id="273" r:id="rId41"/>
    <p:sldId id="311" r:id="rId42"/>
    <p:sldId id="312" r:id="rId43"/>
    <p:sldId id="313" r:id="rId44"/>
    <p:sldId id="274" r:id="rId45"/>
    <p:sldId id="314" r:id="rId46"/>
    <p:sldId id="315" r:id="rId47"/>
    <p:sldId id="316" r:id="rId48"/>
    <p:sldId id="317" r:id="rId49"/>
    <p:sldId id="276" r:id="rId50"/>
    <p:sldId id="318" r:id="rId51"/>
    <p:sldId id="319" r:id="rId52"/>
    <p:sldId id="320" r:id="rId53"/>
    <p:sldId id="277" r:id="rId54"/>
    <p:sldId id="321" r:id="rId55"/>
    <p:sldId id="322" r:id="rId56"/>
    <p:sldId id="278" r:id="rId57"/>
    <p:sldId id="323" r:id="rId58"/>
    <p:sldId id="279" r:id="rId59"/>
    <p:sldId id="324" r:id="rId60"/>
    <p:sldId id="325" r:id="rId61"/>
    <p:sldId id="280" r:id="rId62"/>
    <p:sldId id="326" r:id="rId63"/>
    <p:sldId id="327" r:id="rId64"/>
    <p:sldId id="328" r:id="rId65"/>
    <p:sldId id="329" r:id="rId66"/>
    <p:sldId id="281" r:id="rId67"/>
    <p:sldId id="330" r:id="rId68"/>
    <p:sldId id="331" r:id="rId69"/>
    <p:sldId id="333" r:id="rId70"/>
    <p:sldId id="334" r:id="rId71"/>
    <p:sldId id="332" r:id="rId72"/>
    <p:sldId id="335" r:id="rId73"/>
    <p:sldId id="282" r:id="rId74"/>
    <p:sldId id="336" r:id="rId75"/>
    <p:sldId id="283" r:id="rId76"/>
    <p:sldId id="337" r:id="rId77"/>
    <p:sldId id="284" r:id="rId78"/>
    <p:sldId id="285" r:id="rId79"/>
    <p:sldId id="338" r:id="rId80"/>
    <p:sldId id="286"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508B-B561-42B2-8A2E-31CFBA60834E}" type="datetimeFigureOut">
              <a:rPr lang="en-US" smtClean="0"/>
              <a:t>6/23/2023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0559E-167B-4B61-B28F-53727E7CC444}" type="slidenum">
              <a:rPr lang="en-US" smtClean="0"/>
              <a:t>‹#›</a:t>
            </a:fld>
            <a:endParaRPr lang="en-US"/>
          </a:p>
        </p:txBody>
      </p:sp>
    </p:spTree>
    <p:extLst>
      <p:ext uri="{BB962C8B-B14F-4D97-AF65-F5344CB8AC3E}">
        <p14:creationId xmlns:p14="http://schemas.microsoft.com/office/powerpoint/2010/main" val="2315711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fr-FR"/>
              <a:t>Modifiez le style du titre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E9AD1AE-9D2C-4BC9-A10D-48CC0DA49CE0}" type="datetime1">
              <a:rPr lang="fr-FR" smtClean="0"/>
              <a:t>23/06/2023</a:t>
            </a:fld>
            <a:endParaRPr lang="fr-FR"/>
          </a:p>
        </p:txBody>
      </p:sp>
      <p:sp>
        <p:nvSpPr>
          <p:cNvPr id="5" name="Footer Placeholder 4"/>
          <p:cNvSpPr>
            <a:spLocks noGrp="1"/>
          </p:cNvSpPr>
          <p:nvPr>
            <p:ph type="ftr" sz="quarter" idx="11"/>
          </p:nvPr>
        </p:nvSpPr>
        <p:spPr>
          <a:xfrm>
            <a:off x="2692397" y="5037663"/>
            <a:ext cx="5214635" cy="279400"/>
          </a:xfrm>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a:xfrm>
            <a:off x="8956900" y="5037663"/>
            <a:ext cx="551167" cy="279400"/>
          </a:xfrm>
        </p:spPr>
        <p:txBody>
          <a:bodyPr/>
          <a:lstStyle/>
          <a:p>
            <a:fld id="{4A5BDE94-4727-4585-B07D-29C32A2ADF6D}" type="slidenum">
              <a:rPr lang="fr-FR" smtClean="0"/>
              <a:t>‹#›</a:t>
            </a:fld>
            <a:endParaRPr lang="fr-F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783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CB267260-5E98-498A-BA50-99035B8AD373}" type="datetime1">
              <a:rPr lang="fr-FR" smtClean="0"/>
              <a:t>23/06/2023</a:t>
            </a:fld>
            <a:endParaRPr lang="fr-FR"/>
          </a:p>
        </p:txBody>
      </p:sp>
      <p:sp>
        <p:nvSpPr>
          <p:cNvPr id="6" name="Footer Placeholder 5"/>
          <p:cNvSpPr>
            <a:spLocks noGrp="1"/>
          </p:cNvSpPr>
          <p:nvPr>
            <p:ph type="ftr" sz="quarter" idx="11"/>
          </p:nvPr>
        </p:nvSpPr>
        <p:spPr/>
        <p:txBody>
          <a:bodyPr/>
          <a:lstStyle/>
          <a:p>
            <a:r>
              <a:rPr lang="en-US"/>
              <a:t>Chapter 4 : Methods and Encapsulation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419575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26B6BDB7-650D-4474-9AC5-01B721546DE8}"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262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39B6814A-839D-4C56-96D7-05728DFF3B0A}"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5859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2D7E6F6B-620A-4799-8678-5F2A01DAB30F}"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183956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1D6441CE-58CD-4E8E-85EA-0D7836FAD13F}"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2400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0BD5843-07DE-4471-A780-268A02A26E17}"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700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5EC1557-77D8-4EEA-83C4-3B85DBF88FEF}"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480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70E0C37-C758-49F7-865F-B96E7F18709D}"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909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6364BBA-7CE6-4297-B6E7-BD07D6995C8A}"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323033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fr-FR"/>
              <a:t>Modifiez le style du titre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28DC1D7-6169-4001-9100-01E4C1DC76D5}"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4 : Methods and Encapsulation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51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49EDE95-9869-4712-9881-4D7862447EC5}" type="datetime1">
              <a:rPr lang="fr-FR" smtClean="0"/>
              <a:t>23/06/2023</a:t>
            </a:fld>
            <a:endParaRPr lang="fr-FR"/>
          </a:p>
        </p:txBody>
      </p:sp>
      <p:sp>
        <p:nvSpPr>
          <p:cNvPr id="6" name="Footer Placeholder 5"/>
          <p:cNvSpPr>
            <a:spLocks noGrp="1"/>
          </p:cNvSpPr>
          <p:nvPr>
            <p:ph type="ftr" sz="quarter" idx="11"/>
          </p:nvPr>
        </p:nvSpPr>
        <p:spPr/>
        <p:txBody>
          <a:bodyPr/>
          <a:lstStyle/>
          <a:p>
            <a:r>
              <a:rPr lang="en-US"/>
              <a:t>Chapter 4 : Methods and Encapsulation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1246242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939ED73-95E1-4738-BADE-B81335D756BB}" type="datetime1">
              <a:rPr lang="fr-FR" smtClean="0"/>
              <a:t>23/06/2023</a:t>
            </a:fld>
            <a:endParaRPr lang="fr-FR"/>
          </a:p>
        </p:txBody>
      </p:sp>
      <p:sp>
        <p:nvSpPr>
          <p:cNvPr id="8" name="Footer Placeholder 7"/>
          <p:cNvSpPr>
            <a:spLocks noGrp="1"/>
          </p:cNvSpPr>
          <p:nvPr>
            <p:ph type="ftr" sz="quarter" idx="11"/>
          </p:nvPr>
        </p:nvSpPr>
        <p:spPr/>
        <p:txBody>
          <a:bodyPr/>
          <a:lstStyle/>
          <a:p>
            <a:r>
              <a:rPr lang="en-US"/>
              <a:t>Chapter 4 : Methods and Encapsulation                                                 Dr Mohamed Amine Mezghich</a:t>
            </a:r>
            <a:endParaRPr lang="fr-FR"/>
          </a:p>
        </p:txBody>
      </p:sp>
      <p:sp>
        <p:nvSpPr>
          <p:cNvPr id="9" name="Slide Number Placeholder 8"/>
          <p:cNvSpPr>
            <a:spLocks noGrp="1"/>
          </p:cNvSpPr>
          <p:nvPr>
            <p:ph type="sldNum" sz="quarter" idx="12"/>
          </p:nvPr>
        </p:nvSpPr>
        <p:spPr/>
        <p:txBody>
          <a:bodyPr/>
          <a:lstStyle/>
          <a:p>
            <a:fld id="{4A5BDE94-4727-4585-B07D-29C32A2ADF6D}" type="slidenum">
              <a:rPr lang="fr-FR" smtClean="0"/>
              <a:t>‹#›</a:t>
            </a:fld>
            <a:endParaRPr lang="fr-F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37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EBA0DFB-CF9E-4B93-B4C7-713565646766}" type="datetime1">
              <a:rPr lang="fr-FR" smtClean="0"/>
              <a:t>23/06/2023</a:t>
            </a:fld>
            <a:endParaRPr lang="fr-FR"/>
          </a:p>
        </p:txBody>
      </p:sp>
      <p:sp>
        <p:nvSpPr>
          <p:cNvPr id="4" name="Footer Placeholder 3"/>
          <p:cNvSpPr>
            <a:spLocks noGrp="1"/>
          </p:cNvSpPr>
          <p:nvPr>
            <p:ph type="ftr" sz="quarter" idx="11"/>
          </p:nvPr>
        </p:nvSpPr>
        <p:spPr/>
        <p:txBody>
          <a:bodyPr/>
          <a:lstStyle/>
          <a:p>
            <a:r>
              <a:rPr lang="en-US"/>
              <a:t>Chapter 4 : Methods and Encapsulation                                                 Dr Mohamed Amine Mezghich</a:t>
            </a:r>
            <a:endParaRPr lang="fr-FR"/>
          </a:p>
        </p:txBody>
      </p:sp>
      <p:sp>
        <p:nvSpPr>
          <p:cNvPr id="5" name="Slide Number Placeholder 4"/>
          <p:cNvSpPr>
            <a:spLocks noGrp="1"/>
          </p:cNvSpPr>
          <p:nvPr>
            <p:ph type="sldNum" sz="quarter" idx="12"/>
          </p:nvPr>
        </p:nvSpPr>
        <p:spPr/>
        <p:txBody>
          <a:bodyPr/>
          <a:lstStyle/>
          <a:p>
            <a:fld id="{4A5BDE94-4727-4585-B07D-29C32A2ADF6D}" type="slidenum">
              <a:rPr lang="fr-FR" smtClean="0"/>
              <a:t>‹#›</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798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5329FD-13E2-41A0-9D42-055F98C0D00C}" type="datetime1">
              <a:rPr lang="fr-FR" smtClean="0"/>
              <a:t>23/06/2023</a:t>
            </a:fld>
            <a:endParaRPr lang="fr-FR"/>
          </a:p>
        </p:txBody>
      </p:sp>
      <p:sp>
        <p:nvSpPr>
          <p:cNvPr id="3" name="Footer Placeholder 2"/>
          <p:cNvSpPr>
            <a:spLocks noGrp="1"/>
          </p:cNvSpPr>
          <p:nvPr>
            <p:ph type="ftr" sz="quarter" idx="11"/>
          </p:nvPr>
        </p:nvSpPr>
        <p:spPr/>
        <p:txBody>
          <a:bodyPr/>
          <a:lstStyle/>
          <a:p>
            <a:r>
              <a:rPr lang="en-US"/>
              <a:t>Chapter 4 : Methods and Encapsulation                                                 Dr Mohamed Amine Mezghich</a:t>
            </a:r>
            <a:endParaRPr lang="fr-FR"/>
          </a:p>
        </p:txBody>
      </p:sp>
      <p:sp>
        <p:nvSpPr>
          <p:cNvPr id="4" name="Slide Number Placeholder 3"/>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458955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D401110-E6FB-4844-9118-8CE6D2CBF10B}" type="datetime1">
              <a:rPr lang="fr-FR" smtClean="0"/>
              <a:t>23/06/2023</a:t>
            </a:fld>
            <a:endParaRPr lang="fr-FR"/>
          </a:p>
        </p:txBody>
      </p:sp>
      <p:sp>
        <p:nvSpPr>
          <p:cNvPr id="6" name="Footer Placeholder 5"/>
          <p:cNvSpPr>
            <a:spLocks noGrp="1"/>
          </p:cNvSpPr>
          <p:nvPr>
            <p:ph type="ftr" sz="quarter" idx="11"/>
          </p:nvPr>
        </p:nvSpPr>
        <p:spPr/>
        <p:txBody>
          <a:bodyPr/>
          <a:lstStyle/>
          <a:p>
            <a:r>
              <a:rPr lang="en-US"/>
              <a:t>Chapter 4 : Methods and Encapsulation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8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fr-FR"/>
              <a:t>Modifiez le style du titre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8129BB6-6C7F-4E63-9419-2B12ED51A94D}" type="datetime1">
              <a:rPr lang="fr-FR" smtClean="0"/>
              <a:t>23/06/2023</a:t>
            </a:fld>
            <a:endParaRPr lang="fr-FR"/>
          </a:p>
        </p:txBody>
      </p:sp>
      <p:sp>
        <p:nvSpPr>
          <p:cNvPr id="6" name="Footer Placeholder 5"/>
          <p:cNvSpPr>
            <a:spLocks noGrp="1"/>
          </p:cNvSpPr>
          <p:nvPr>
            <p:ph type="ftr" sz="quarter" idx="11"/>
          </p:nvPr>
        </p:nvSpPr>
        <p:spPr/>
        <p:txBody>
          <a:bodyPr/>
          <a:lstStyle/>
          <a:p>
            <a:r>
              <a:rPr lang="en-US"/>
              <a:t>Chapter 4 : Methods and Encapsulation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12720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C19F78A-0641-47DD-BB36-FF66B95750A0}" type="datetime1">
              <a:rPr lang="fr-FR" smtClean="0"/>
              <a:t>23/06/2023</a:t>
            </a:fld>
            <a:endParaRPr lang="fr-F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Chapter 4 : Methods and Encapsulation                                                 Dr Mohamed Amine Mezghich</a:t>
            </a:r>
            <a:endParaRPr lang="fr-F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5BDE94-4727-4585-B07D-29C32A2ADF6D}" type="slidenum">
              <a:rPr lang="fr-FR" smtClean="0"/>
              <a:t>‹#›</a:t>
            </a:fld>
            <a:endParaRPr lang="fr-FR"/>
          </a:p>
        </p:txBody>
      </p:sp>
    </p:spTree>
    <p:extLst>
      <p:ext uri="{BB962C8B-B14F-4D97-AF65-F5344CB8AC3E}">
        <p14:creationId xmlns:p14="http://schemas.microsoft.com/office/powerpoint/2010/main" val="1029392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7C74BFD-7BC7-4EC2-92B7-112E9EFBC2E3}"/>
              </a:ext>
            </a:extLst>
          </p:cNvPr>
          <p:cNvSpPr>
            <a:spLocks noGrp="1"/>
          </p:cNvSpPr>
          <p:nvPr>
            <p:ph type="ctrTitle"/>
          </p:nvPr>
        </p:nvSpPr>
        <p:spPr>
          <a:xfrm>
            <a:off x="2553077" y="1871131"/>
            <a:ext cx="7109397" cy="1515533"/>
          </a:xfrm>
        </p:spPr>
        <p:txBody>
          <a:bodyPr/>
          <a:lstStyle/>
          <a:p>
            <a:r>
              <a:rPr lang="fr-FR" b="1" dirty="0"/>
              <a:t>OCP 11 Part 1 [1Z0-819]</a:t>
            </a:r>
          </a:p>
        </p:txBody>
      </p:sp>
      <p:sp>
        <p:nvSpPr>
          <p:cNvPr id="3" name="Sous-titre 2">
            <a:extLst>
              <a:ext uri="{FF2B5EF4-FFF2-40B4-BE49-F238E27FC236}">
                <a16:creationId xmlns="" xmlns:a16="http://schemas.microsoft.com/office/drawing/2014/main" id="{240410FD-5E16-4770-952E-BB2546523387}"/>
              </a:ext>
            </a:extLst>
          </p:cNvPr>
          <p:cNvSpPr>
            <a:spLocks noGrp="1"/>
          </p:cNvSpPr>
          <p:nvPr>
            <p:ph type="subTitle" idx="1"/>
          </p:nvPr>
        </p:nvSpPr>
        <p:spPr/>
        <p:txBody>
          <a:bodyPr>
            <a:normAutofit lnSpcReduction="10000"/>
          </a:bodyPr>
          <a:lstStyle/>
          <a:p>
            <a:r>
              <a:rPr lang="fr-FR" dirty="0"/>
              <a:t>Dr.-</a:t>
            </a:r>
            <a:r>
              <a:rPr lang="fr-FR" dirty="0" err="1"/>
              <a:t>Ing</a:t>
            </a:r>
            <a:r>
              <a:rPr lang="fr-FR" dirty="0"/>
              <a:t> Mohamed Amine </a:t>
            </a:r>
            <a:r>
              <a:rPr lang="fr-FR" dirty="0" err="1"/>
              <a:t>Mezghich</a:t>
            </a:r>
            <a:endParaRPr lang="fr-FR" dirty="0"/>
          </a:p>
          <a:p>
            <a:r>
              <a:rPr lang="fr-FR" dirty="0" err="1"/>
              <a:t>Associate</a:t>
            </a:r>
            <a:r>
              <a:rPr lang="fr-FR" dirty="0"/>
              <a:t> </a:t>
            </a:r>
            <a:r>
              <a:rPr lang="fr-FR" dirty="0" err="1"/>
              <a:t>Professor</a:t>
            </a:r>
            <a:r>
              <a:rPr lang="fr-FR" dirty="0"/>
              <a:t> </a:t>
            </a:r>
            <a:r>
              <a:rPr lang="fr-FR" dirty="0" err="1"/>
              <a:t>at</a:t>
            </a:r>
            <a:r>
              <a:rPr lang="fr-FR" dirty="0"/>
              <a:t> ENSI, CEO of Smart IT Partner</a:t>
            </a:r>
          </a:p>
          <a:p>
            <a:r>
              <a:rPr lang="fr-FR" dirty="0"/>
              <a:t>JAVA/J2EE </a:t>
            </a:r>
            <a:r>
              <a:rPr lang="fr-FR" dirty="0" err="1"/>
              <a:t>Certified</a:t>
            </a:r>
            <a:r>
              <a:rPr lang="fr-FR" dirty="0"/>
              <a:t> Trainer</a:t>
            </a:r>
          </a:p>
          <a:p>
            <a:endParaRPr lang="fr-FR" dirty="0"/>
          </a:p>
          <a:p>
            <a:endParaRPr lang="fr-FR" dirty="0"/>
          </a:p>
        </p:txBody>
      </p:sp>
      <p:pic>
        <p:nvPicPr>
          <p:cNvPr id="5" name="Picture 4" descr="RÃ©sultat de recherche d'images pour &quot;java&quot;">
            <a:extLst>
              <a:ext uri="{FF2B5EF4-FFF2-40B4-BE49-F238E27FC236}">
                <a16:creationId xmlns="" xmlns:a16="http://schemas.microsoft.com/office/drawing/2014/main" id="{776CC32E-521C-4FA1-A5CA-22521CD5FA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391508" cy="136481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079419" y="5925189"/>
            <a:ext cx="3779240" cy="646331"/>
          </a:xfrm>
          <a:prstGeom prst="rect">
            <a:avLst/>
          </a:prstGeom>
          <a:noFill/>
        </p:spPr>
        <p:txBody>
          <a:bodyPr wrap="none" rtlCol="0">
            <a:spAutoFit/>
          </a:bodyPr>
          <a:lstStyle/>
          <a:p>
            <a:pPr algn="ctr"/>
            <a:r>
              <a:rPr lang="fr-FR" b="1" dirty="0"/>
              <a:t>ma.mezghich@smart-it-partner.com</a:t>
            </a:r>
          </a:p>
          <a:p>
            <a:pPr algn="ctr"/>
            <a:r>
              <a:rPr lang="fr-FR" b="1" dirty="0"/>
              <a:t>amine.mezghich@ensi-uma.tn</a:t>
            </a:r>
          </a:p>
        </p:txBody>
      </p:sp>
      <p:pic>
        <p:nvPicPr>
          <p:cNvPr id="7" name="Picture 2" descr="Oracle Certified Professional: Java 11 Developer (Part 2)">
            <a:extLst>
              <a:ext uri="{FF2B5EF4-FFF2-40B4-BE49-F238E27FC236}">
                <a16:creationId xmlns:a16="http://schemas.microsoft.com/office/drawing/2014/main" xmlns="" id="{1339C99B-CF49-4EC4-AFC2-DC9B1A58F9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6987" y="6118"/>
            <a:ext cx="1865013" cy="186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684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1-1-Access </a:t>
            </a:r>
            <a:r>
              <a:rPr lang="fr-FR" b="1" dirty="0" err="1">
                <a:solidFill>
                  <a:srgbClr val="FF0000"/>
                </a:solidFill>
              </a:rPr>
              <a:t>Modifiers</a:t>
            </a:r>
            <a:r>
              <a:rPr lang="fr-FR" b="1" dirty="0">
                <a:solidFill>
                  <a:srgbClr val="FF0000"/>
                </a:solidFill>
              </a:rPr>
              <a:t> </a:t>
            </a: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906" y="3013364"/>
            <a:ext cx="9416857" cy="286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97789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161" y="1879023"/>
            <a:ext cx="622935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04126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390" y="2717220"/>
            <a:ext cx="8585888" cy="3046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9485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691" y="2611582"/>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691" y="3068782"/>
            <a:ext cx="78867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4334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492" y="2452255"/>
            <a:ext cx="6944423" cy="3366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8773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15" y="2849274"/>
            <a:ext cx="7258025" cy="267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8376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453" y="3191308"/>
            <a:ext cx="8774243" cy="2225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287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663" y="2727182"/>
            <a:ext cx="8353188" cy="296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6998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497" y="2987386"/>
            <a:ext cx="9489181" cy="2499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72553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639" y="2660073"/>
            <a:ext cx="6690195" cy="324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12448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109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219" y="2242074"/>
            <a:ext cx="5077690" cy="3696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206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1-1-Access </a:t>
            </a:r>
            <a:r>
              <a:rPr lang="fr-FR" b="1" dirty="0" err="1">
                <a:solidFill>
                  <a:srgbClr val="FF0000"/>
                </a:solidFill>
              </a:rPr>
              <a:t>Modifiers</a:t>
            </a:r>
            <a:r>
              <a:rPr lang="fr-FR" b="1" dirty="0">
                <a:solidFill>
                  <a:srgbClr val="FF0000"/>
                </a:solidFill>
              </a:rPr>
              <a:t> </a:t>
            </a:r>
            <a:r>
              <a:rPr lang="fr-FR" dirty="0"/>
              <a:t/>
            </a:r>
            <a:br>
              <a:rPr lang="fr-FR" dirty="0"/>
            </a:br>
            <a:r>
              <a:rPr lang="en-US" dirty="0"/>
              <a:t>Pay attention to the access modifiers as you figure out what is wrong with the ones that don’t compile:</a:t>
            </a:r>
            <a:br>
              <a:rPr lang="en-US" dirty="0"/>
            </a:br>
            <a:r>
              <a:rPr lang="en-US" dirty="0"/>
              <a:t>public void walk1() {}</a:t>
            </a:r>
            <a:br>
              <a:rPr lang="en-US" dirty="0"/>
            </a:br>
            <a:r>
              <a:rPr lang="en-US" dirty="0"/>
              <a:t>default void walk2() {} </a:t>
            </a:r>
            <a:r>
              <a:rPr lang="en-US" b="1" dirty="0">
                <a:solidFill>
                  <a:srgbClr val="FF0000"/>
                </a:solidFill>
              </a:rPr>
              <a:t>// DOES NOT COMPILE </a:t>
            </a:r>
            <a:r>
              <a:rPr lang="en-US" dirty="0"/>
              <a:t/>
            </a:r>
            <a:br>
              <a:rPr lang="en-US" dirty="0"/>
            </a:br>
            <a:r>
              <a:rPr lang="en-US" dirty="0"/>
              <a:t>void public walk3() {} </a:t>
            </a:r>
            <a:r>
              <a:rPr lang="en-US" b="1" dirty="0">
                <a:solidFill>
                  <a:srgbClr val="FF0000"/>
                </a:solidFill>
              </a:rPr>
              <a:t>// DOES NOT COMPILE</a:t>
            </a:r>
            <a:r>
              <a:rPr lang="en-US" dirty="0"/>
              <a:t/>
            </a:r>
            <a:br>
              <a:rPr lang="en-US" dirty="0"/>
            </a:br>
            <a:r>
              <a:rPr lang="en-US" dirty="0"/>
              <a:t>void walk4() {} </a:t>
            </a: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0623697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110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009" y="2420216"/>
            <a:ext cx="7168427" cy="37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36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10000"/>
          </a:bodyPr>
          <a:lstStyle/>
          <a:p>
            <a:r>
              <a:rPr lang="fr-FR" b="1" dirty="0">
                <a:solidFill>
                  <a:srgbClr val="FF0000"/>
                </a:solidFill>
              </a:rPr>
              <a:t>1-2-Optional </a:t>
            </a:r>
            <a:r>
              <a:rPr lang="fr-FR" b="1" dirty="0" err="1">
                <a:solidFill>
                  <a:srgbClr val="FF0000"/>
                </a:solidFill>
              </a:rPr>
              <a:t>Specifiers</a:t>
            </a:r>
            <a:r>
              <a:rPr lang="fr-FR" dirty="0">
                <a:solidFill>
                  <a:srgbClr val="FF0000"/>
                </a:solidFill>
              </a:rPr>
              <a:t> </a:t>
            </a:r>
            <a:r>
              <a:rPr lang="fr-FR" dirty="0"/>
              <a:t/>
            </a:r>
            <a:br>
              <a:rPr lang="fr-FR" dirty="0"/>
            </a:br>
            <a:r>
              <a:rPr lang="en-US" dirty="0"/>
              <a:t>There are a number of optional </a:t>
            </a:r>
            <a:r>
              <a:rPr lang="en-US" dirty="0" err="1"/>
              <a:t>specifiers</a:t>
            </a:r>
            <a:r>
              <a:rPr lang="en-US" dirty="0"/>
              <a:t>, but most of them aren’t on the exam. Optional </a:t>
            </a:r>
            <a:r>
              <a:rPr lang="en-US" dirty="0" err="1"/>
              <a:t>specifiers</a:t>
            </a:r>
            <a:r>
              <a:rPr lang="en-US" dirty="0"/>
              <a:t> come from the following list. </a:t>
            </a:r>
            <a:r>
              <a:rPr lang="en-US" b="1" dirty="0">
                <a:solidFill>
                  <a:srgbClr val="0070C0"/>
                </a:solidFill>
              </a:rPr>
              <a:t>Unlike with access modifiers, you can have multiple </a:t>
            </a:r>
            <a:r>
              <a:rPr lang="en-US" b="1" dirty="0" err="1">
                <a:solidFill>
                  <a:srgbClr val="0070C0"/>
                </a:solidFill>
              </a:rPr>
              <a:t>specifiers</a:t>
            </a:r>
            <a:r>
              <a:rPr lang="en-US" b="1" dirty="0">
                <a:solidFill>
                  <a:srgbClr val="0070C0"/>
                </a:solidFill>
              </a:rPr>
              <a:t> in the same method (although not all combinations are legal). When this happens, you can specify them in any order. </a:t>
            </a:r>
          </a:p>
          <a:p>
            <a:r>
              <a:rPr lang="en-US" dirty="0"/>
              <a:t>And since it is optional, you can’t have any of them at all. This means you can have zero or more </a:t>
            </a:r>
            <a:r>
              <a:rPr lang="en-US" dirty="0" err="1"/>
              <a:t>specifiers</a:t>
            </a:r>
            <a:r>
              <a:rPr lang="en-US" dirty="0"/>
              <a:t> in a method declaration.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398885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1-2-Optional </a:t>
            </a:r>
            <a:r>
              <a:rPr lang="fr-FR" b="1" dirty="0" err="1">
                <a:solidFill>
                  <a:srgbClr val="FF0000"/>
                </a:solidFill>
              </a:rPr>
              <a:t>Specifiers</a:t>
            </a:r>
            <a:r>
              <a:rPr lang="fr-FR" dirty="0">
                <a:solidFill>
                  <a:srgbClr val="FF0000"/>
                </a:solidFill>
              </a:rPr>
              <a:t> </a:t>
            </a:r>
            <a:r>
              <a:rPr lang="fr-FR" dirty="0"/>
              <a:t/>
            </a:r>
            <a:br>
              <a:rPr lang="fr-FR"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953" y="3009900"/>
            <a:ext cx="8138247" cy="29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088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1-2-Optional </a:t>
            </a:r>
            <a:r>
              <a:rPr lang="fr-FR" b="1" dirty="0" err="1">
                <a:solidFill>
                  <a:srgbClr val="FF0000"/>
                </a:solidFill>
              </a:rPr>
              <a:t>Specifiers</a:t>
            </a:r>
            <a:r>
              <a:rPr lang="fr-FR" dirty="0">
                <a:solidFill>
                  <a:srgbClr val="FF0000"/>
                </a:solidFill>
              </a:rPr>
              <a:t> </a:t>
            </a:r>
            <a:r>
              <a:rPr lang="fr-FR" dirty="0"/>
              <a:t/>
            </a:r>
            <a:br>
              <a:rPr lang="fr-FR"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69" y="3193040"/>
            <a:ext cx="8659957" cy="243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9781309" y="3671455"/>
            <a:ext cx="1828800" cy="1754326"/>
          </a:xfrm>
          <a:prstGeom prst="rect">
            <a:avLst/>
          </a:prstGeom>
          <a:noFill/>
        </p:spPr>
        <p:txBody>
          <a:bodyPr wrap="square" rtlCol="0">
            <a:spAutoFit/>
          </a:bodyPr>
          <a:lstStyle/>
          <a:p>
            <a:r>
              <a:rPr lang="en-US" dirty="0"/>
              <a:t>walk6() doesn’t compile because</a:t>
            </a:r>
            <a:br>
              <a:rPr lang="en-US" dirty="0"/>
            </a:br>
            <a:r>
              <a:rPr lang="en-US" dirty="0"/>
              <a:t>the optional </a:t>
            </a:r>
            <a:r>
              <a:rPr lang="en-US" dirty="0" err="1"/>
              <a:t>specifier</a:t>
            </a:r>
            <a:r>
              <a:rPr lang="en-US" dirty="0"/>
              <a:t> is after the return type. </a:t>
            </a:r>
            <a:br>
              <a:rPr lang="en-US" dirty="0"/>
            </a:br>
            <a:endParaRPr lang="fr-FR" dirty="0"/>
          </a:p>
        </p:txBody>
      </p:sp>
    </p:spTree>
    <p:extLst>
      <p:ext uri="{BB962C8B-B14F-4D97-AF65-F5344CB8AC3E}">
        <p14:creationId xmlns:p14="http://schemas.microsoft.com/office/powerpoint/2010/main" val="455549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20000"/>
          </a:bodyPr>
          <a:lstStyle/>
          <a:p>
            <a:r>
              <a:rPr lang="fr-FR" b="1" dirty="0">
                <a:solidFill>
                  <a:srgbClr val="FF0000"/>
                </a:solidFill>
              </a:rPr>
              <a:t>1-3-Return Type</a:t>
            </a:r>
            <a:r>
              <a:rPr lang="fr-FR" dirty="0">
                <a:solidFill>
                  <a:srgbClr val="FF0000"/>
                </a:solidFill>
              </a:rPr>
              <a:t> </a:t>
            </a:r>
            <a:r>
              <a:rPr lang="fr-FR" dirty="0"/>
              <a:t/>
            </a:r>
            <a:br>
              <a:rPr lang="fr-FR" dirty="0"/>
            </a:br>
            <a:r>
              <a:rPr lang="en-US" dirty="0"/>
              <a:t>The next item in a method declaration is the return type. The return type might be an actual Java type such as String or int. If there is no return type, the void keyword is used. This special return type comes from the English language: </a:t>
            </a:r>
            <a:r>
              <a:rPr lang="en-US" i="1" dirty="0"/>
              <a:t>void </a:t>
            </a:r>
            <a:r>
              <a:rPr lang="en-US" dirty="0"/>
              <a:t>means without contents. In Java, we have no type there. </a:t>
            </a:r>
            <a:br>
              <a:rPr lang="en-US" dirty="0"/>
            </a:br>
            <a:r>
              <a:rPr lang="fr-FR" dirty="0"/>
              <a:t/>
            </a:r>
            <a:br>
              <a:rPr lang="fr-FR" dirty="0"/>
            </a:br>
            <a:r>
              <a:rPr lang="en-US" dirty="0"/>
              <a:t>Remember that a method must have a return type. If no value is returned,</a:t>
            </a:r>
            <a:br>
              <a:rPr lang="en-US" dirty="0"/>
            </a:br>
            <a:r>
              <a:rPr lang="en-US" dirty="0"/>
              <a:t>the return type is void. </a:t>
            </a:r>
            <a:r>
              <a:rPr lang="en-US" b="1" dirty="0">
                <a:solidFill>
                  <a:srgbClr val="FF0000"/>
                </a:solidFill>
              </a:rPr>
              <a:t>You cannot omit the return type</a:t>
            </a:r>
            <a:r>
              <a:rPr lang="en-US" dirty="0"/>
              <a:t>. </a:t>
            </a:r>
            <a:br>
              <a:rPr lang="en-US"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677690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1-3-Return Type</a:t>
            </a:r>
            <a:r>
              <a:rPr lang="fr-FR" dirty="0">
                <a:solidFill>
                  <a:srgbClr val="FF0000"/>
                </a:solidFill>
              </a:rPr>
              <a:t> </a:t>
            </a:r>
            <a:r>
              <a:rPr lang="fr-FR" dirty="0"/>
              <a:t/>
            </a:r>
            <a:br>
              <a:rPr lang="fr-FR" dirty="0"/>
            </a:br>
            <a:r>
              <a:rPr lang="en-US" dirty="0"/>
              <a:t/>
            </a:r>
            <a:br>
              <a:rPr lang="en-US"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31" y="3165764"/>
            <a:ext cx="7316933" cy="241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9074727" y="2500158"/>
            <a:ext cx="2133600" cy="3416320"/>
          </a:xfrm>
          <a:prstGeom prst="rect">
            <a:avLst/>
          </a:prstGeom>
          <a:noFill/>
        </p:spPr>
        <p:txBody>
          <a:bodyPr wrap="square" rtlCol="0">
            <a:spAutoFit/>
          </a:bodyPr>
          <a:lstStyle/>
          <a:p>
            <a:r>
              <a:rPr lang="en-US" dirty="0"/>
              <a:t>walk6() is a little tricky. There is a return statement, but it doesn’t always get run. If a is 6,</a:t>
            </a:r>
            <a:br>
              <a:rPr lang="en-US" dirty="0"/>
            </a:br>
            <a:r>
              <a:rPr lang="en-US" dirty="0"/>
              <a:t>the return statement doesn’t get executed. Since the String always needs to be returned, the</a:t>
            </a:r>
            <a:br>
              <a:rPr lang="en-US" dirty="0"/>
            </a:br>
            <a:r>
              <a:rPr lang="en-US" dirty="0"/>
              <a:t>compiler complains. </a:t>
            </a:r>
            <a:br>
              <a:rPr lang="en-US" dirty="0"/>
            </a:br>
            <a:endParaRPr lang="fr-FR" dirty="0"/>
          </a:p>
        </p:txBody>
      </p:sp>
    </p:spTree>
    <p:extLst>
      <p:ext uri="{BB962C8B-B14F-4D97-AF65-F5344CB8AC3E}">
        <p14:creationId xmlns:p14="http://schemas.microsoft.com/office/powerpoint/2010/main" val="324891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1-4-Method Name</a:t>
            </a:r>
            <a:r>
              <a:rPr lang="fr-FR" dirty="0">
                <a:solidFill>
                  <a:srgbClr val="FF0000"/>
                </a:solidFill>
              </a:rPr>
              <a:t> </a:t>
            </a:r>
            <a:r>
              <a:rPr lang="fr-FR" dirty="0"/>
              <a:t/>
            </a:r>
            <a:br>
              <a:rPr lang="fr-FR" dirty="0"/>
            </a:br>
            <a:r>
              <a:rPr lang="en-US" dirty="0"/>
              <a:t>Method names follow the same rules as we practiced with variable names in Chapter 1, “Java Building Blocks.” To review, an identifier may only contain </a:t>
            </a:r>
            <a:r>
              <a:rPr lang="en-US" b="1" dirty="0">
                <a:solidFill>
                  <a:schemeClr val="accent3"/>
                </a:solidFill>
              </a:rPr>
              <a:t>letters, numbers, $, or _</a:t>
            </a:r>
            <a:r>
              <a:rPr lang="en-US" dirty="0"/>
              <a:t>. Also, </a:t>
            </a:r>
            <a:r>
              <a:rPr lang="en-US" b="1" dirty="0">
                <a:solidFill>
                  <a:schemeClr val="accent3"/>
                </a:solidFill>
              </a:rPr>
              <a:t>the first character is not allowed to be a number</a:t>
            </a:r>
            <a:r>
              <a:rPr lang="en-US" dirty="0"/>
              <a:t>, and reserved words are not allowed. By convention, </a:t>
            </a:r>
            <a:r>
              <a:rPr lang="en-US" i="1" dirty="0">
                <a:solidFill>
                  <a:schemeClr val="accent3"/>
                </a:solidFill>
              </a:rPr>
              <a:t>methods begin with a lowercase letter but are not required to.</a:t>
            </a:r>
            <a:r>
              <a:rPr lang="en-US" dirty="0"/>
              <a:t> Since this is a review of Chapter 1, we can jump right into practicing with some examples: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415339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1-4-Method Name</a:t>
            </a:r>
            <a:r>
              <a:rPr lang="fr-FR" dirty="0">
                <a:solidFill>
                  <a:srgbClr val="FF0000"/>
                </a:solidFill>
              </a:rPr>
              <a:t> </a:t>
            </a: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035" y="3186979"/>
            <a:ext cx="7834205" cy="2465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701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1-5-Parameter List</a:t>
            </a:r>
            <a:r>
              <a:rPr lang="fr-FR" dirty="0"/>
              <a:t/>
            </a:r>
            <a:br>
              <a:rPr lang="fr-FR" dirty="0"/>
            </a:br>
            <a:r>
              <a:rPr lang="en-US" dirty="0"/>
              <a:t>Although the parameter list is required, it doesn’t have to contain any parameters. This means you can just have an empty pair of parentheses after the method name, such as void nap(){}. If you do have multiple parameters, you separate them with a comma. There are a couple more rules for the parameter list that you’ll see when we cover </a:t>
            </a:r>
            <a:r>
              <a:rPr lang="en-US" dirty="0" err="1"/>
              <a:t>varargs</a:t>
            </a:r>
            <a:r>
              <a:rPr lang="en-US" dirty="0"/>
              <a:t> shortly. For now, let’s practice looking at method signatures with “regular” parameters: </a:t>
            </a: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19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9950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t>Chapter 4 : Methods and Encapsulation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a:bodyPr>
          <a:lstStyle/>
          <a:p>
            <a:r>
              <a:rPr lang="en-US" b="1" dirty="0"/>
              <a:t>OCA EXAM OBJECTIVES COVERED IN THIS CHAPTER:</a:t>
            </a:r>
            <a:br>
              <a:rPr lang="en-US" b="1" dirty="0"/>
            </a:br>
            <a:r>
              <a:rPr lang="en-US" dirty="0"/>
              <a:t>✓ </a:t>
            </a:r>
            <a:r>
              <a:rPr lang="en-US" b="1" dirty="0"/>
              <a:t>Working with Methods and Encapsulation</a:t>
            </a:r>
            <a:br>
              <a:rPr lang="en-US" b="1" dirty="0"/>
            </a:br>
            <a:r>
              <a:rPr lang="en-US" dirty="0"/>
              <a:t>■ Create methods with arguments and return values; including overloaded methods</a:t>
            </a:r>
            <a:br>
              <a:rPr lang="en-US" dirty="0"/>
            </a:br>
            <a:r>
              <a:rPr lang="en-US" dirty="0"/>
              <a:t>■ Apply the static keyword to methods and fields</a:t>
            </a:r>
            <a:br>
              <a:rPr lang="en-US" dirty="0"/>
            </a:br>
            <a:r>
              <a:rPr lang="en-US" dirty="0"/>
              <a:t>■ Create and overload constructors; include impact on default constructors</a:t>
            </a:r>
            <a:br>
              <a:rPr lang="en-US" dirty="0"/>
            </a:br>
            <a:r>
              <a:rPr lang="en-US" dirty="0"/>
              <a:t>■ Apply access modifiers</a:t>
            </a:r>
            <a:br>
              <a:rPr lang="en-US" dirty="0"/>
            </a:br>
            <a:r>
              <a:rPr lang="en-US" dirty="0"/>
              <a:t>■ Apply encapsulation principles to a class</a:t>
            </a:r>
            <a:br>
              <a:rPr lang="en-US" dirty="0"/>
            </a:br>
            <a:r>
              <a:rPr lang="en-US" dirty="0"/>
              <a:t>■ Determine the effect upon object references and primitive values when they are passed into methods that change the values </a:t>
            </a: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174681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1-5-Parameter List</a:t>
            </a: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34" y="3477490"/>
            <a:ext cx="7342911" cy="174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8215745" y="3854256"/>
            <a:ext cx="3241964" cy="1754326"/>
          </a:xfrm>
          <a:prstGeom prst="rect">
            <a:avLst/>
          </a:prstGeom>
          <a:noFill/>
        </p:spPr>
        <p:txBody>
          <a:bodyPr wrap="square" rtlCol="0">
            <a:spAutoFit/>
          </a:bodyPr>
          <a:lstStyle/>
          <a:p>
            <a:r>
              <a:rPr lang="en-US" dirty="0"/>
              <a:t>walk4() doesn't compile because the parameters are separated by a semicolon rather than a comma. Semicolons are for separating statements, not parameter lists. </a:t>
            </a:r>
            <a:br>
              <a:rPr lang="en-US" dirty="0"/>
            </a:br>
            <a:endParaRPr lang="fr-FR" dirty="0"/>
          </a:p>
        </p:txBody>
      </p:sp>
    </p:spTree>
    <p:extLst>
      <p:ext uri="{BB962C8B-B14F-4D97-AF65-F5344CB8AC3E}">
        <p14:creationId xmlns:p14="http://schemas.microsoft.com/office/powerpoint/2010/main" val="2665708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1-6-Optional Exception List </a:t>
            </a: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537" y="3047328"/>
            <a:ext cx="7119565" cy="286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461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fr-FR" b="1" dirty="0">
                <a:solidFill>
                  <a:srgbClr val="FF0000"/>
                </a:solidFill>
              </a:rPr>
              <a:t>1-7-Method Body</a:t>
            </a:r>
            <a:r>
              <a:rPr lang="fr-FR" dirty="0">
                <a:solidFill>
                  <a:srgbClr val="FF0000"/>
                </a:solidFill>
              </a:rPr>
              <a:t> </a:t>
            </a:r>
            <a:r>
              <a:rPr lang="fr-FR" dirty="0"/>
              <a:t/>
            </a:r>
            <a:br>
              <a:rPr lang="fr-FR" dirty="0"/>
            </a:br>
            <a:r>
              <a:rPr lang="en-US" dirty="0"/>
              <a:t>The final part of a method declaration is the method body (except for abstract methods and interfaces, but you don’t need to know about either of those until next chapter).</a:t>
            </a:r>
          </a:p>
          <a:p>
            <a:r>
              <a:rPr lang="en-US" dirty="0"/>
              <a:t> A method body is simply a code block. It has braces that contain zero or more Java statements. We’ve spent several chapters looking at Java statements by now, so you should find it easy to figure out why these compile or don’t: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47955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1-7-Method Body</a:t>
            </a:r>
            <a:r>
              <a:rPr lang="fr-FR" dirty="0">
                <a:solidFill>
                  <a:srgbClr val="FF0000"/>
                </a:solidFill>
              </a:rPr>
              <a:t> </a:t>
            </a:r>
            <a:r>
              <a:rPr lang="fr-FR" dirty="0"/>
              <a:t/>
            </a:r>
            <a:br>
              <a:rPr lang="fr-FR" dirty="0"/>
            </a:br>
            <a:r>
              <a:rPr lang="en-US" dirty="0"/>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883" y="3189575"/>
            <a:ext cx="9007529" cy="243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977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2-Working </a:t>
            </a:r>
            <a:r>
              <a:rPr lang="fr-FR" b="1" dirty="0" err="1">
                <a:solidFill>
                  <a:srgbClr val="FF0000"/>
                </a:solidFill>
              </a:rPr>
              <a:t>with</a:t>
            </a:r>
            <a:r>
              <a:rPr lang="fr-FR" b="1" dirty="0">
                <a:solidFill>
                  <a:srgbClr val="FF0000"/>
                </a:solidFill>
              </a:rPr>
              <a:t> </a:t>
            </a:r>
            <a:r>
              <a:rPr lang="fr-FR" b="1" dirty="0" err="1">
                <a:solidFill>
                  <a:srgbClr val="FF0000"/>
                </a:solidFill>
              </a:rPr>
              <a:t>Varargs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a:bodyPr>
          <a:lstStyle/>
          <a:p>
            <a:r>
              <a:rPr lang="en-US" dirty="0"/>
              <a:t>A </a:t>
            </a:r>
            <a:r>
              <a:rPr lang="en-US" dirty="0" err="1"/>
              <a:t>vararg</a:t>
            </a:r>
            <a:r>
              <a:rPr lang="en-US" dirty="0"/>
              <a:t> parameter must be </a:t>
            </a:r>
            <a:r>
              <a:rPr lang="en-US" b="1" dirty="0">
                <a:solidFill>
                  <a:schemeClr val="accent3"/>
                </a:solidFill>
              </a:rPr>
              <a:t>the la</a:t>
            </a:r>
            <a:r>
              <a:rPr lang="en-US" dirty="0"/>
              <a:t>st element in a method’s parameter list. This implies you are only allowed </a:t>
            </a:r>
            <a:r>
              <a:rPr lang="en-US" b="1" dirty="0">
                <a:solidFill>
                  <a:schemeClr val="accent3"/>
                </a:solidFill>
              </a:rPr>
              <a:t>to have one </a:t>
            </a:r>
            <a:r>
              <a:rPr lang="en-US" b="1" dirty="0" err="1">
                <a:solidFill>
                  <a:schemeClr val="accent3"/>
                </a:solidFill>
              </a:rPr>
              <a:t>vararg</a:t>
            </a:r>
            <a:r>
              <a:rPr lang="en-US" b="1" dirty="0">
                <a:solidFill>
                  <a:schemeClr val="accent3"/>
                </a:solidFill>
              </a:rPr>
              <a:t> parameter per method</a:t>
            </a:r>
            <a:r>
              <a:rPr lang="en-US" dirty="0"/>
              <a:t>.</a:t>
            </a:r>
            <a:br>
              <a:rPr lang="en-US" dirty="0"/>
            </a:br>
            <a:r>
              <a:rPr lang="en-US" dirty="0"/>
              <a:t>Can you identify why each of these does or doesn’t compile? (Yes, there is a lot of</a:t>
            </a:r>
            <a:br>
              <a:rPr lang="en-US" dirty="0"/>
            </a:br>
            <a:r>
              <a:rPr lang="en-US" dirty="0"/>
              <a:t>practice in this chapter. You have to be really good at identifying valid and invalid methods for the exam.) </a:t>
            </a:r>
            <a:br>
              <a:rPr lang="en-US" dirty="0"/>
            </a:br>
            <a:r>
              <a:rPr lang="fr-FR" dirty="0"/>
              <a:t/>
            </a:r>
            <a:br>
              <a:rPr lang="fr-FR" dirty="0"/>
            </a:br>
            <a:r>
              <a:rPr lang="fr-FR" dirty="0"/>
              <a:t/>
            </a:r>
            <a:br>
              <a:rPr lang="fr-FR"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583" y="4433455"/>
            <a:ext cx="7631690" cy="130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58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2-Working </a:t>
            </a:r>
            <a:r>
              <a:rPr lang="fr-FR" b="1" dirty="0" err="1">
                <a:solidFill>
                  <a:srgbClr val="FF0000"/>
                </a:solidFill>
              </a:rPr>
              <a:t>with</a:t>
            </a:r>
            <a:r>
              <a:rPr lang="fr-FR" b="1" dirty="0">
                <a:solidFill>
                  <a:srgbClr val="FF0000"/>
                </a:solidFill>
              </a:rPr>
              <a:t> </a:t>
            </a:r>
            <a:r>
              <a:rPr lang="fr-FR" b="1" dirty="0" err="1">
                <a:solidFill>
                  <a:srgbClr val="FF0000"/>
                </a:solidFill>
              </a:rPr>
              <a:t>Varargs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dirty="0"/>
              <a:t/>
            </a:r>
            <a:br>
              <a:rPr lang="en-US" dirty="0"/>
            </a:br>
            <a:r>
              <a:rPr lang="fr-FR" dirty="0"/>
              <a:t/>
            </a:r>
            <a:br>
              <a:rPr lang="fr-FR" dirty="0"/>
            </a:br>
            <a:r>
              <a:rPr lang="fr-FR" dirty="0"/>
              <a:t/>
            </a:r>
            <a:br>
              <a:rPr lang="fr-FR"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497" y="2460039"/>
            <a:ext cx="8801081" cy="267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932" y="5140027"/>
            <a:ext cx="410527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899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2-Working </a:t>
            </a:r>
            <a:r>
              <a:rPr lang="fr-FR" b="1" dirty="0" err="1">
                <a:solidFill>
                  <a:srgbClr val="FF0000"/>
                </a:solidFill>
              </a:rPr>
              <a:t>with</a:t>
            </a:r>
            <a:r>
              <a:rPr lang="fr-FR" b="1" dirty="0">
                <a:solidFill>
                  <a:srgbClr val="FF0000"/>
                </a:solidFill>
              </a:rPr>
              <a:t> </a:t>
            </a:r>
            <a:r>
              <a:rPr lang="fr-FR" b="1" dirty="0" err="1">
                <a:solidFill>
                  <a:srgbClr val="FF0000"/>
                </a:solidFill>
              </a:rPr>
              <a:t>Varargs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dirty="0"/>
              <a:t/>
            </a:r>
            <a:br>
              <a:rPr lang="en-US" dirty="0"/>
            </a:br>
            <a:r>
              <a:rPr lang="fr-FR" dirty="0"/>
              <a:t/>
            </a:r>
            <a:br>
              <a:rPr lang="fr-FR" dirty="0"/>
            </a:br>
            <a:r>
              <a:rPr lang="fr-FR" dirty="0"/>
              <a:t/>
            </a:r>
            <a:br>
              <a:rPr lang="fr-FR"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211" y="2578245"/>
            <a:ext cx="8895916" cy="324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600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a:xfrm>
            <a:off x="1295401" y="2556932"/>
            <a:ext cx="10217726" cy="3318936"/>
          </a:xfrm>
        </p:spPr>
        <p:txBody>
          <a:bodyPr>
            <a:normAutofit fontScale="92500"/>
          </a:bodyPr>
          <a:lstStyle/>
          <a:p>
            <a:r>
              <a:rPr lang="en-US" dirty="0"/>
              <a:t>You already saw that there are four access modifiers: public, private, protected, and</a:t>
            </a:r>
            <a:br>
              <a:rPr lang="en-US" dirty="0"/>
            </a:br>
            <a:r>
              <a:rPr lang="en-US" dirty="0"/>
              <a:t>default access. We are going to discuss them in order from most restrictive to least restrictive:</a:t>
            </a:r>
            <a:br>
              <a:rPr lang="en-US" dirty="0"/>
            </a:br>
            <a:r>
              <a:rPr lang="en-US" b="1" dirty="0">
                <a:solidFill>
                  <a:schemeClr val="accent3"/>
                </a:solidFill>
              </a:rPr>
              <a:t>■ private: Only accessible within the same class</a:t>
            </a:r>
            <a:br>
              <a:rPr lang="en-US" b="1" dirty="0">
                <a:solidFill>
                  <a:schemeClr val="accent3"/>
                </a:solidFill>
              </a:rPr>
            </a:br>
            <a:r>
              <a:rPr lang="en-US" b="1" dirty="0">
                <a:solidFill>
                  <a:schemeClr val="accent3"/>
                </a:solidFill>
              </a:rPr>
              <a:t>■ default (package private) access: private and other classes in the same package</a:t>
            </a:r>
            <a:br>
              <a:rPr lang="en-US" b="1" dirty="0">
                <a:solidFill>
                  <a:schemeClr val="accent3"/>
                </a:solidFill>
              </a:rPr>
            </a:br>
            <a:r>
              <a:rPr lang="en-US" b="1" dirty="0">
                <a:solidFill>
                  <a:schemeClr val="accent3"/>
                </a:solidFill>
              </a:rPr>
              <a:t>■ protected: default access and child classes</a:t>
            </a:r>
            <a:br>
              <a:rPr lang="en-US" b="1" dirty="0">
                <a:solidFill>
                  <a:schemeClr val="accent3"/>
                </a:solidFill>
              </a:rPr>
            </a:br>
            <a:r>
              <a:rPr lang="en-US" b="1" dirty="0">
                <a:solidFill>
                  <a:schemeClr val="accent3"/>
                </a:solidFill>
              </a:rPr>
              <a:t>■ public: protected and classes in the other packages </a:t>
            </a:r>
            <a:r>
              <a:rPr lang="en-US" dirty="0"/>
              <a:t/>
            </a:r>
            <a:br>
              <a:rPr lang="en-US"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781058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fr-FR" b="1" dirty="0">
                <a:solidFill>
                  <a:srgbClr val="FF0000"/>
                </a:solidFill>
              </a:rPr>
              <a:t>3-1-Private Access </a:t>
            </a:r>
            <a:r>
              <a:rPr lang="fr-FR" dirty="0"/>
              <a:t/>
            </a:r>
            <a:br>
              <a:rPr lang="fr-FR" dirty="0"/>
            </a:br>
            <a:r>
              <a:rPr lang="en-US" dirty="0"/>
              <a:t>Private access is easy. Only code in the same class can call private methods or access private fields. </a:t>
            </a:r>
            <a:br>
              <a:rPr lang="en-US" dirty="0"/>
            </a:br>
            <a:endParaRPr lang="en-US" dirty="0"/>
          </a:p>
          <a:p>
            <a:r>
              <a:rPr lang="en-US" dirty="0"/>
              <a:t>Before we start, take a look at Figure 4.2. It shows the classes we’ll use to explore private and default access. The big boxes are the names of the packages. The smaller boxes inside them are the classes in each package. You can refer back to this figure if you want to quickly see how the classes relate.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53965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3-1-Private Access </a:t>
            </a: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29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940" y="2521527"/>
            <a:ext cx="4951956" cy="341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142" y="2993447"/>
            <a:ext cx="59150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2724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t>Chapter 4 : Methods and Encapsulation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t>OCA EXAM OBJECTIVES COVERED IN THIS CHAPTER:</a:t>
            </a:r>
            <a:br>
              <a:rPr lang="en-US" b="1" dirty="0"/>
            </a:br>
            <a:r>
              <a:rPr lang="en-US" dirty="0"/>
              <a:t>✓ </a:t>
            </a:r>
            <a:r>
              <a:rPr lang="en-US" b="1" dirty="0"/>
              <a:t>Working with Selected classes from the Java API</a:t>
            </a:r>
            <a:br>
              <a:rPr lang="en-US" b="1" dirty="0"/>
            </a:br>
            <a:r>
              <a:rPr lang="en-US" dirty="0"/>
              <a:t>■ Write a simple Lambda expression that consumes a </a:t>
            </a:r>
            <a:r>
              <a:rPr lang="en-US" b="1" dirty="0">
                <a:solidFill>
                  <a:srgbClr val="FF0000"/>
                </a:solidFill>
              </a:rPr>
              <a:t>Lambda Predicate </a:t>
            </a:r>
            <a:r>
              <a:rPr lang="en-US" dirty="0"/>
              <a:t>expression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296229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3-1-Private Access </a:t>
            </a: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7979" y="3141951"/>
            <a:ext cx="6883111" cy="253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103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3-2-Default (Package </a:t>
            </a:r>
            <a:r>
              <a:rPr lang="fr-FR" b="1" dirty="0" err="1">
                <a:solidFill>
                  <a:srgbClr val="FF0000"/>
                </a:solidFill>
              </a:rPr>
              <a:t>Private</a:t>
            </a:r>
            <a:r>
              <a:rPr lang="fr-FR" b="1" dirty="0">
                <a:solidFill>
                  <a:srgbClr val="FF0000"/>
                </a:solidFill>
              </a:rPr>
              <a:t>) Access</a:t>
            </a:r>
          </a:p>
          <a:p>
            <a:r>
              <a:rPr lang="en-US" dirty="0"/>
              <a:t>When there is no access modifier, Java uses the default, which is package private access. This means that the member is “private”</a:t>
            </a:r>
            <a:br>
              <a:rPr lang="en-US" dirty="0"/>
            </a:br>
            <a:r>
              <a:rPr lang="en-US" dirty="0"/>
              <a:t>to classes in the same package. In other words, only classes in the package may access it.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180674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3-2-Default (Package </a:t>
            </a:r>
            <a:r>
              <a:rPr lang="fr-FR" b="1" dirty="0" err="1">
                <a:solidFill>
                  <a:srgbClr val="FF0000"/>
                </a:solidFill>
              </a:rPr>
              <a:t>Private</a:t>
            </a:r>
            <a:r>
              <a:rPr lang="fr-FR" b="1" dirty="0">
                <a:solidFill>
                  <a:srgbClr val="FF0000"/>
                </a:solidFill>
              </a:rPr>
              <a:t>) Access</a:t>
            </a:r>
          </a:p>
          <a:p>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043" y="3042373"/>
            <a:ext cx="5715867" cy="244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1" y="2875551"/>
            <a:ext cx="4778519" cy="146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7087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3-2-Default (Package </a:t>
            </a:r>
            <a:r>
              <a:rPr lang="fr-FR" b="1" dirty="0" err="1">
                <a:solidFill>
                  <a:srgbClr val="FF0000"/>
                </a:solidFill>
              </a:rPr>
              <a:t>Private</a:t>
            </a:r>
            <a:r>
              <a:rPr lang="fr-FR" b="1" dirty="0">
                <a:solidFill>
                  <a:srgbClr val="FF0000"/>
                </a:solidFill>
              </a:rPr>
              <a:t>) Access</a:t>
            </a:r>
          </a:p>
          <a:p>
            <a:pPr marL="0" indent="0">
              <a:buNone/>
            </a:pP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681" y="3027217"/>
            <a:ext cx="7487082" cy="266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963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85000" lnSpcReduction="10000"/>
          </a:bodyPr>
          <a:lstStyle/>
          <a:p>
            <a:r>
              <a:rPr lang="fr-FR" b="1" dirty="0">
                <a:solidFill>
                  <a:srgbClr val="FF0000"/>
                </a:solidFill>
              </a:rPr>
              <a:t>3-3-Protected Access</a:t>
            </a:r>
            <a:r>
              <a:rPr lang="fr-FR" dirty="0">
                <a:solidFill>
                  <a:srgbClr val="FF0000"/>
                </a:solidFill>
              </a:rPr>
              <a:t> </a:t>
            </a:r>
            <a:r>
              <a:rPr lang="fr-FR" dirty="0"/>
              <a:t/>
            </a:r>
            <a:br>
              <a:rPr lang="fr-FR" dirty="0"/>
            </a:br>
            <a:r>
              <a:rPr lang="en-US" dirty="0"/>
              <a:t>Protected access allows everything that default (package private) access allows and more.</a:t>
            </a:r>
            <a:br>
              <a:rPr lang="en-US" dirty="0"/>
            </a:br>
            <a:r>
              <a:rPr lang="en-US" dirty="0"/>
              <a:t>The protected access modifier adds the ability to access members of a parent class. We’ll</a:t>
            </a:r>
            <a:br>
              <a:rPr lang="en-US" dirty="0"/>
            </a:br>
            <a:r>
              <a:rPr lang="en-US" dirty="0"/>
              <a:t>cover creating subclasses in depth in Chapter 5. For now, we’ll cover the simplest possible</a:t>
            </a:r>
            <a:br>
              <a:rPr lang="en-US" dirty="0"/>
            </a:br>
            <a:r>
              <a:rPr lang="en-US" dirty="0"/>
              <a:t>use of a child class. </a:t>
            </a:r>
            <a:br>
              <a:rPr lang="en-US" dirty="0"/>
            </a:br>
            <a:r>
              <a:rPr lang="fr-FR" dirty="0"/>
              <a:t/>
            </a:r>
            <a:br>
              <a:rPr lang="fr-FR" dirty="0"/>
            </a:br>
            <a:r>
              <a:rPr lang="en-US" dirty="0"/>
              <a:t>Figure 4.3 shows the many classes we’ll create in this section. There are a number of</a:t>
            </a:r>
            <a:br>
              <a:rPr lang="en-US" dirty="0"/>
            </a:br>
            <a:r>
              <a:rPr lang="en-US" dirty="0"/>
              <a:t>classes and packages, so don’t worry about keeping them all in your head. Just check back</a:t>
            </a:r>
            <a:br>
              <a:rPr lang="en-US" dirty="0"/>
            </a:br>
            <a:r>
              <a:rPr lang="en-US" dirty="0"/>
              <a:t>with this figure as you go. </a:t>
            </a: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1294798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3-3-Protected Access</a:t>
            </a:r>
            <a:r>
              <a:rPr lang="fr-FR" dirty="0">
                <a:solidFill>
                  <a:srgbClr val="FF0000"/>
                </a:solidFill>
              </a:rPr>
              <a:t> </a:t>
            </a:r>
            <a:r>
              <a:rPr lang="fr-FR" dirty="0"/>
              <a:t/>
            </a:r>
            <a:br>
              <a:rPr lang="fr-FR" dirty="0"/>
            </a:br>
            <a:r>
              <a:rPr lang="en-US" dirty="0"/>
              <a:t>First, we create a Bird class and give</a:t>
            </a:r>
          </a:p>
          <a:p>
            <a:pPr marL="0" indent="0">
              <a:buNone/>
            </a:pPr>
            <a:r>
              <a:rPr lang="en-US" dirty="0"/>
              <a:t> protected access to its members: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602" y="2485848"/>
            <a:ext cx="3530744" cy="3310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463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3-3-Protected Access</a:t>
            </a:r>
            <a:r>
              <a:rPr lang="fr-FR" dirty="0">
                <a:solidFill>
                  <a:srgbClr val="FF0000"/>
                </a:solidFill>
              </a:rPr>
              <a:t> </a:t>
            </a: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957" y="2568459"/>
            <a:ext cx="6305116" cy="339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2392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3-3-Protected Access</a:t>
            </a:r>
            <a:r>
              <a:rPr lang="fr-FR" dirty="0">
                <a:solidFill>
                  <a:srgbClr val="FF0000"/>
                </a:solidFill>
              </a:rPr>
              <a:t> </a:t>
            </a: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490" y="3068782"/>
            <a:ext cx="7458075"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8742218" y="3068781"/>
            <a:ext cx="2355273" cy="2585323"/>
          </a:xfrm>
          <a:prstGeom prst="rect">
            <a:avLst/>
          </a:prstGeom>
          <a:noFill/>
        </p:spPr>
        <p:txBody>
          <a:bodyPr wrap="square" rtlCol="0">
            <a:spAutoFit/>
          </a:bodyPr>
          <a:lstStyle/>
          <a:p>
            <a:r>
              <a:rPr lang="en-US" dirty="0"/>
              <a:t>The definition of protected allows access to subclasses and classes in</a:t>
            </a:r>
            <a:br>
              <a:rPr lang="en-US" dirty="0"/>
            </a:br>
            <a:r>
              <a:rPr lang="en-US" dirty="0"/>
              <a:t>the same package. This example uses the same package part of that definition. </a:t>
            </a:r>
            <a:br>
              <a:rPr lang="en-US" dirty="0"/>
            </a:br>
            <a:endParaRPr lang="fr-FR" dirty="0"/>
          </a:p>
        </p:txBody>
      </p:sp>
    </p:spTree>
    <p:extLst>
      <p:ext uri="{BB962C8B-B14F-4D97-AF65-F5344CB8AC3E}">
        <p14:creationId xmlns:p14="http://schemas.microsoft.com/office/powerpoint/2010/main" val="2235900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3-3-Protected Access</a:t>
            </a:r>
            <a:r>
              <a:rPr lang="fr-FR" dirty="0">
                <a:solidFill>
                  <a:srgbClr val="FF0000"/>
                </a:solidFill>
              </a:rPr>
              <a:t> </a:t>
            </a:r>
            <a:r>
              <a:rPr lang="fr-FR" dirty="0"/>
              <a:t/>
            </a:r>
            <a:br>
              <a:rPr lang="fr-FR" dirty="0"/>
            </a:br>
            <a:r>
              <a:rPr lang="en-US" dirty="0"/>
              <a:t>Now let’s try the same thing from a different package: </a:t>
            </a:r>
            <a:br>
              <a:rPr lang="en-US"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688" y="3602190"/>
            <a:ext cx="654367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818" y="5176409"/>
            <a:ext cx="5429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8215745" y="3034145"/>
            <a:ext cx="3200400" cy="3416320"/>
          </a:xfrm>
          <a:prstGeom prst="rect">
            <a:avLst/>
          </a:prstGeom>
          <a:noFill/>
        </p:spPr>
        <p:txBody>
          <a:bodyPr wrap="square" rtlCol="0">
            <a:spAutoFit/>
          </a:bodyPr>
          <a:lstStyle/>
          <a:p>
            <a:r>
              <a:rPr lang="en-US" dirty="0" err="1"/>
              <a:t>BirdWatcherFromAfar</a:t>
            </a:r>
            <a:r>
              <a:rPr lang="en-US" dirty="0"/>
              <a:t> is not in the same package as Bird and it doesn’t inherit from</a:t>
            </a:r>
            <a:br>
              <a:rPr lang="en-US" dirty="0"/>
            </a:br>
            <a:r>
              <a:rPr lang="en-US" dirty="0"/>
              <a:t>Bird. This means that it is not allowed to access protected members of Bird.</a:t>
            </a:r>
            <a:br>
              <a:rPr lang="en-US" dirty="0"/>
            </a:br>
            <a:r>
              <a:rPr lang="en-US" dirty="0"/>
              <a:t>Got that? Subclasses and classes in the same package are the only ones</a:t>
            </a:r>
            <a:br>
              <a:rPr lang="en-US" dirty="0"/>
            </a:br>
            <a:r>
              <a:rPr lang="en-US" dirty="0"/>
              <a:t>allowed to access protected members. </a:t>
            </a:r>
            <a:br>
              <a:rPr lang="en-US" dirty="0"/>
            </a:br>
            <a:endParaRPr lang="fr-FR" dirty="0"/>
          </a:p>
        </p:txBody>
      </p:sp>
    </p:spTree>
    <p:extLst>
      <p:ext uri="{BB962C8B-B14F-4D97-AF65-F5344CB8AC3E}">
        <p14:creationId xmlns:p14="http://schemas.microsoft.com/office/powerpoint/2010/main" val="2227974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3-3-Protected Access</a:t>
            </a:r>
            <a:r>
              <a:rPr lang="fr-FR" dirty="0">
                <a:solidFill>
                  <a:srgbClr val="FF0000"/>
                </a:solidFill>
              </a:rPr>
              <a:t> </a:t>
            </a:r>
            <a:r>
              <a:rPr lang="fr-FR" dirty="0"/>
              <a:t/>
            </a:r>
            <a:br>
              <a:rPr lang="fr-FR" dirty="0"/>
            </a:br>
            <a:r>
              <a:rPr lang="en-US" dirty="0"/>
              <a:t>There is one gotcha for protected access. Consider this class: </a:t>
            </a:r>
            <a:br>
              <a:rPr lang="en-US" dirty="0"/>
            </a:br>
            <a:r>
              <a:rPr lang="en-US" dirty="0"/>
              <a:t/>
            </a:r>
            <a:br>
              <a:rPr lang="en-US"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39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09268"/>
            <a:ext cx="6705600"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786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t>Chapter 4 : Methods and Encapsulation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t>OCA EXAM OBJECTIVES COVERED IN THIS CHAPTER:</a:t>
            </a:r>
            <a:br>
              <a:rPr lang="en-US" b="1" dirty="0"/>
            </a:br>
            <a:r>
              <a:rPr lang="en-US" dirty="0"/>
              <a:t>✓ </a:t>
            </a:r>
            <a:r>
              <a:rPr lang="en-US" b="1" dirty="0"/>
              <a:t>Working with Selected classes from the Java API</a:t>
            </a:r>
            <a:br>
              <a:rPr lang="en-US" b="1" dirty="0"/>
            </a:br>
            <a:r>
              <a:rPr lang="en-US" dirty="0"/>
              <a:t>■ Write a simple Lambda expression that consumes a </a:t>
            </a:r>
            <a:r>
              <a:rPr lang="en-US" b="1" dirty="0">
                <a:solidFill>
                  <a:srgbClr val="FF0000"/>
                </a:solidFill>
              </a:rPr>
              <a:t>Lambda Predicate </a:t>
            </a:r>
            <a:r>
              <a:rPr lang="en-US" dirty="0"/>
              <a:t>expression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1674235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a:bodyPr>
          <a:lstStyle/>
          <a:p>
            <a:r>
              <a:rPr lang="fr-FR" b="1" dirty="0">
                <a:solidFill>
                  <a:srgbClr val="FF0000"/>
                </a:solidFill>
              </a:rPr>
              <a:t>3-4-Public Access </a:t>
            </a:r>
            <a:r>
              <a:rPr lang="fr-FR" dirty="0"/>
              <a:t/>
            </a:r>
            <a:br>
              <a:rPr lang="fr-FR" dirty="0"/>
            </a:br>
            <a:r>
              <a:rPr lang="fr-FR" dirty="0" err="1"/>
              <a:t>Protected</a:t>
            </a:r>
            <a:r>
              <a:rPr lang="fr-FR" dirty="0"/>
              <a:t> </a:t>
            </a:r>
            <a:r>
              <a:rPr lang="fr-FR" dirty="0" err="1"/>
              <a:t>access</a:t>
            </a:r>
            <a:r>
              <a:rPr lang="fr-FR" dirty="0"/>
              <a:t> </a:t>
            </a:r>
            <a:r>
              <a:rPr lang="fr-FR" dirty="0" err="1"/>
              <a:t>was</a:t>
            </a:r>
            <a:r>
              <a:rPr lang="fr-FR" dirty="0"/>
              <a:t> a tough concept. </a:t>
            </a:r>
            <a:r>
              <a:rPr lang="fr-FR" dirty="0" err="1"/>
              <a:t>Luckily</a:t>
            </a:r>
            <a:r>
              <a:rPr lang="fr-FR" dirty="0"/>
              <a:t>, the last type of </a:t>
            </a:r>
            <a:r>
              <a:rPr lang="fr-FR" dirty="0" err="1"/>
              <a:t>access</a:t>
            </a:r>
            <a:r>
              <a:rPr lang="fr-FR" dirty="0"/>
              <a:t> modifier </a:t>
            </a:r>
            <a:r>
              <a:rPr lang="fr-FR" dirty="0" err="1"/>
              <a:t>is</a:t>
            </a:r>
            <a:r>
              <a:rPr lang="fr-FR" dirty="0"/>
              <a:t> </a:t>
            </a:r>
            <a:r>
              <a:rPr lang="fr-FR" dirty="0" err="1"/>
              <a:t>easy</a:t>
            </a:r>
            <a:r>
              <a:rPr lang="fr-FR" dirty="0"/>
              <a:t>: public </a:t>
            </a:r>
            <a:r>
              <a:rPr lang="fr-FR" dirty="0" err="1"/>
              <a:t>means</a:t>
            </a:r>
            <a:r>
              <a:rPr lang="fr-FR" dirty="0"/>
              <a:t> </a:t>
            </a:r>
            <a:r>
              <a:rPr lang="fr-FR" dirty="0" err="1"/>
              <a:t>anyone</a:t>
            </a:r>
            <a:r>
              <a:rPr lang="fr-FR" dirty="0"/>
              <a:t> </a:t>
            </a:r>
            <a:r>
              <a:rPr lang="fr-FR" dirty="0" err="1"/>
              <a:t>can</a:t>
            </a:r>
            <a:r>
              <a:rPr lang="fr-FR" dirty="0"/>
              <a:t> </a:t>
            </a:r>
            <a:r>
              <a:rPr lang="fr-FR" dirty="0" err="1"/>
              <a:t>access</a:t>
            </a:r>
            <a:r>
              <a:rPr lang="fr-FR" dirty="0"/>
              <a:t> the </a:t>
            </a:r>
            <a:r>
              <a:rPr lang="fr-FR" dirty="0" err="1"/>
              <a:t>member</a:t>
            </a:r>
            <a:r>
              <a:rPr lang="fr-FR" dirty="0"/>
              <a:t> </a:t>
            </a:r>
            <a:r>
              <a:rPr lang="fr-FR" dirty="0" err="1"/>
              <a:t>from</a:t>
            </a:r>
            <a:r>
              <a:rPr lang="fr-FR" dirty="0"/>
              <a:t> </a:t>
            </a:r>
            <a:r>
              <a:rPr lang="fr-FR" dirty="0" err="1"/>
              <a:t>anywhere</a:t>
            </a:r>
            <a:r>
              <a:rPr lang="fr-FR" dirty="0"/>
              <a:t>.</a:t>
            </a:r>
            <a:br>
              <a:rPr lang="fr-FR" dirty="0"/>
            </a:br>
            <a:r>
              <a:rPr lang="fr-FR" b="1" dirty="0">
                <a:solidFill>
                  <a:srgbClr val="0070C0"/>
                </a:solidFill>
              </a:rPr>
              <a:t>package </a:t>
            </a:r>
            <a:r>
              <a:rPr lang="fr-FR" b="1" dirty="0" err="1">
                <a:solidFill>
                  <a:srgbClr val="0070C0"/>
                </a:solidFill>
              </a:rPr>
              <a:t>pond.duck</a:t>
            </a:r>
            <a:r>
              <a:rPr lang="fr-FR" b="1" dirty="0">
                <a:solidFill>
                  <a:srgbClr val="0070C0"/>
                </a:solidFill>
              </a:rPr>
              <a:t>;</a:t>
            </a:r>
            <a:br>
              <a:rPr lang="fr-FR" b="1" dirty="0">
                <a:solidFill>
                  <a:srgbClr val="0070C0"/>
                </a:solidFill>
              </a:rPr>
            </a:br>
            <a:r>
              <a:rPr lang="fr-FR" b="1" dirty="0">
                <a:solidFill>
                  <a:srgbClr val="0070C0"/>
                </a:solidFill>
              </a:rPr>
              <a:t>public class </a:t>
            </a:r>
            <a:r>
              <a:rPr lang="fr-FR" b="1" dirty="0" err="1">
                <a:solidFill>
                  <a:srgbClr val="0070C0"/>
                </a:solidFill>
              </a:rPr>
              <a:t>DuckTeacher</a:t>
            </a:r>
            <a:r>
              <a:rPr lang="fr-FR" b="1" dirty="0">
                <a:solidFill>
                  <a:srgbClr val="0070C0"/>
                </a:solidFill>
              </a:rPr>
              <a:t> {</a:t>
            </a:r>
            <a:br>
              <a:rPr lang="fr-FR" b="1" dirty="0">
                <a:solidFill>
                  <a:srgbClr val="0070C0"/>
                </a:solidFill>
              </a:rPr>
            </a:br>
            <a:r>
              <a:rPr lang="fr-FR" b="1" dirty="0">
                <a:solidFill>
                  <a:srgbClr val="0070C0"/>
                </a:solidFill>
              </a:rPr>
              <a:t>public String </a:t>
            </a:r>
            <a:r>
              <a:rPr lang="fr-FR" b="1" dirty="0" err="1">
                <a:solidFill>
                  <a:srgbClr val="0070C0"/>
                </a:solidFill>
              </a:rPr>
              <a:t>name</a:t>
            </a:r>
            <a:r>
              <a:rPr lang="fr-FR" b="1" dirty="0">
                <a:solidFill>
                  <a:srgbClr val="0070C0"/>
                </a:solidFill>
              </a:rPr>
              <a:t> = "</a:t>
            </a:r>
            <a:r>
              <a:rPr lang="fr-FR" b="1" dirty="0" err="1">
                <a:solidFill>
                  <a:srgbClr val="0070C0"/>
                </a:solidFill>
              </a:rPr>
              <a:t>helpful</a:t>
            </a:r>
            <a:r>
              <a:rPr lang="fr-FR" b="1" dirty="0">
                <a:solidFill>
                  <a:srgbClr val="0070C0"/>
                </a:solidFill>
              </a:rPr>
              <a:t>"; // public </a:t>
            </a:r>
            <a:r>
              <a:rPr lang="fr-FR" b="1" dirty="0" err="1">
                <a:solidFill>
                  <a:srgbClr val="0070C0"/>
                </a:solidFill>
              </a:rPr>
              <a:t>access</a:t>
            </a:r>
            <a:r>
              <a:rPr lang="fr-FR" b="1" dirty="0">
                <a:solidFill>
                  <a:srgbClr val="0070C0"/>
                </a:solidFill>
              </a:rPr>
              <a:t/>
            </a:r>
            <a:br>
              <a:rPr lang="fr-FR" b="1" dirty="0">
                <a:solidFill>
                  <a:srgbClr val="0070C0"/>
                </a:solidFill>
              </a:rPr>
            </a:br>
            <a:r>
              <a:rPr lang="fr-FR" b="1" dirty="0">
                <a:solidFill>
                  <a:srgbClr val="0070C0"/>
                </a:solidFill>
              </a:rPr>
              <a:t>public </a:t>
            </a:r>
            <a:r>
              <a:rPr lang="fr-FR" b="1" dirty="0" err="1">
                <a:solidFill>
                  <a:srgbClr val="0070C0"/>
                </a:solidFill>
              </a:rPr>
              <a:t>void</a:t>
            </a:r>
            <a:r>
              <a:rPr lang="fr-FR" b="1" dirty="0">
                <a:solidFill>
                  <a:srgbClr val="0070C0"/>
                </a:solidFill>
              </a:rPr>
              <a:t> </a:t>
            </a:r>
            <a:r>
              <a:rPr lang="fr-FR" b="1" dirty="0" err="1">
                <a:solidFill>
                  <a:srgbClr val="0070C0"/>
                </a:solidFill>
              </a:rPr>
              <a:t>swim</a:t>
            </a:r>
            <a:r>
              <a:rPr lang="fr-FR" b="1" dirty="0">
                <a:solidFill>
                  <a:srgbClr val="0070C0"/>
                </a:solidFill>
              </a:rPr>
              <a:t>() { // public </a:t>
            </a:r>
            <a:r>
              <a:rPr lang="fr-FR" b="1" dirty="0" err="1">
                <a:solidFill>
                  <a:srgbClr val="0070C0"/>
                </a:solidFill>
              </a:rPr>
              <a:t>access</a:t>
            </a:r>
            <a:r>
              <a:rPr lang="fr-FR" b="1" dirty="0">
                <a:solidFill>
                  <a:srgbClr val="0070C0"/>
                </a:solidFill>
              </a:rPr>
              <a:t/>
            </a:r>
            <a:br>
              <a:rPr lang="fr-FR" b="1" dirty="0">
                <a:solidFill>
                  <a:srgbClr val="0070C0"/>
                </a:solidFill>
              </a:rPr>
            </a:br>
            <a:r>
              <a:rPr lang="fr-FR" b="1" dirty="0" err="1">
                <a:solidFill>
                  <a:srgbClr val="0070C0"/>
                </a:solidFill>
              </a:rPr>
              <a:t>System.out.println</a:t>
            </a:r>
            <a:r>
              <a:rPr lang="fr-FR" b="1" dirty="0">
                <a:solidFill>
                  <a:srgbClr val="0070C0"/>
                </a:solidFill>
              </a:rPr>
              <a:t>("</a:t>
            </a:r>
            <a:r>
              <a:rPr lang="fr-FR" b="1" dirty="0" err="1">
                <a:solidFill>
                  <a:srgbClr val="0070C0"/>
                </a:solidFill>
              </a:rPr>
              <a:t>swim</a:t>
            </a:r>
            <a:r>
              <a:rPr lang="fr-FR" b="1" dirty="0">
                <a:solidFill>
                  <a:srgbClr val="0070C0"/>
                </a:solidFill>
              </a:rPr>
              <a:t>");</a:t>
            </a:r>
            <a:br>
              <a:rPr lang="fr-FR" b="1" dirty="0">
                <a:solidFill>
                  <a:srgbClr val="0070C0"/>
                </a:solidFill>
              </a:rPr>
            </a:br>
            <a:r>
              <a:rPr lang="fr-FR" b="1" dirty="0">
                <a:solidFill>
                  <a:srgbClr val="0070C0"/>
                </a:solidFill>
              </a:rPr>
              <a:t>} }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30069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10000"/>
          </a:bodyPr>
          <a:lstStyle/>
          <a:p>
            <a:r>
              <a:rPr lang="fr-FR" b="1" dirty="0">
                <a:solidFill>
                  <a:srgbClr val="FF0000"/>
                </a:solidFill>
              </a:rPr>
              <a:t>3-4-Public Access </a:t>
            </a:r>
            <a:r>
              <a:rPr lang="fr-FR" dirty="0"/>
              <a:t/>
            </a:r>
            <a:br>
              <a:rPr lang="fr-FR" dirty="0"/>
            </a:br>
            <a:r>
              <a:rPr lang="fr-FR" dirty="0" err="1"/>
              <a:t>DuckTeacher</a:t>
            </a:r>
            <a:r>
              <a:rPr lang="fr-FR" dirty="0"/>
              <a:t> </a:t>
            </a:r>
            <a:r>
              <a:rPr lang="fr-FR" dirty="0" err="1"/>
              <a:t>allows</a:t>
            </a:r>
            <a:r>
              <a:rPr lang="fr-FR" dirty="0"/>
              <a:t> </a:t>
            </a:r>
            <a:r>
              <a:rPr lang="fr-FR" dirty="0" err="1"/>
              <a:t>access</a:t>
            </a:r>
            <a:r>
              <a:rPr lang="fr-FR" dirty="0"/>
              <a:t> to </a:t>
            </a:r>
            <a:r>
              <a:rPr lang="fr-FR" dirty="0" err="1"/>
              <a:t>any</a:t>
            </a:r>
            <a:r>
              <a:rPr lang="fr-FR" dirty="0"/>
              <a:t> class </a:t>
            </a:r>
            <a:r>
              <a:rPr lang="fr-FR" dirty="0" err="1"/>
              <a:t>that</a:t>
            </a:r>
            <a:r>
              <a:rPr lang="fr-FR" dirty="0"/>
              <a:t> </a:t>
            </a:r>
            <a:r>
              <a:rPr lang="fr-FR" dirty="0" err="1"/>
              <a:t>wants</a:t>
            </a:r>
            <a:r>
              <a:rPr lang="fr-FR" dirty="0"/>
              <a:t> </a:t>
            </a:r>
            <a:r>
              <a:rPr lang="fr-FR" dirty="0" err="1"/>
              <a:t>it</a:t>
            </a:r>
            <a:r>
              <a:rPr lang="fr-FR" dirty="0"/>
              <a:t>. </a:t>
            </a:r>
            <a:r>
              <a:rPr lang="fr-FR" dirty="0" err="1"/>
              <a:t>Now</a:t>
            </a:r>
            <a:r>
              <a:rPr lang="fr-FR" dirty="0"/>
              <a:t> </a:t>
            </a:r>
            <a:r>
              <a:rPr lang="fr-FR" dirty="0" err="1"/>
              <a:t>we</a:t>
            </a:r>
            <a:r>
              <a:rPr lang="fr-FR" dirty="0"/>
              <a:t> </a:t>
            </a:r>
            <a:r>
              <a:rPr lang="fr-FR" dirty="0" err="1"/>
              <a:t>can</a:t>
            </a:r>
            <a:r>
              <a:rPr lang="fr-FR" dirty="0"/>
              <a:t> </a:t>
            </a:r>
            <a:r>
              <a:rPr lang="fr-FR" dirty="0" err="1"/>
              <a:t>try</a:t>
            </a:r>
            <a:r>
              <a:rPr lang="fr-FR" dirty="0"/>
              <a:t> </a:t>
            </a:r>
            <a:r>
              <a:rPr lang="fr-FR" dirty="0" err="1"/>
              <a:t>it</a:t>
            </a:r>
            <a:r>
              <a:rPr lang="fr-FR" dirty="0"/>
              <a:t> out:</a:t>
            </a:r>
            <a:br>
              <a:rPr lang="fr-FR" dirty="0"/>
            </a:br>
            <a:r>
              <a:rPr lang="fr-FR" b="1" dirty="0">
                <a:solidFill>
                  <a:srgbClr val="0070C0"/>
                </a:solidFill>
              </a:rPr>
              <a:t>package </a:t>
            </a:r>
            <a:r>
              <a:rPr lang="fr-FR" b="1" dirty="0" err="1">
                <a:solidFill>
                  <a:srgbClr val="0070C0"/>
                </a:solidFill>
              </a:rPr>
              <a:t>pond.goose</a:t>
            </a:r>
            <a:r>
              <a:rPr lang="fr-FR" b="1" dirty="0">
                <a:solidFill>
                  <a:srgbClr val="0070C0"/>
                </a:solidFill>
              </a:rPr>
              <a:t>;</a:t>
            </a:r>
            <a:br>
              <a:rPr lang="fr-FR" b="1" dirty="0">
                <a:solidFill>
                  <a:srgbClr val="0070C0"/>
                </a:solidFill>
              </a:rPr>
            </a:br>
            <a:r>
              <a:rPr lang="fr-FR" b="1" dirty="0">
                <a:solidFill>
                  <a:srgbClr val="0070C0"/>
                </a:solidFill>
              </a:rPr>
              <a:t>import </a:t>
            </a:r>
            <a:r>
              <a:rPr lang="fr-FR" b="1" dirty="0" err="1">
                <a:solidFill>
                  <a:srgbClr val="0070C0"/>
                </a:solidFill>
              </a:rPr>
              <a:t>pond.duck.DuckTeacher</a:t>
            </a:r>
            <a:r>
              <a:rPr lang="fr-FR" b="1" dirty="0">
                <a:solidFill>
                  <a:srgbClr val="0070C0"/>
                </a:solidFill>
              </a:rPr>
              <a:t>;</a:t>
            </a:r>
            <a:br>
              <a:rPr lang="fr-FR" b="1" dirty="0">
                <a:solidFill>
                  <a:srgbClr val="0070C0"/>
                </a:solidFill>
              </a:rPr>
            </a:br>
            <a:r>
              <a:rPr lang="fr-FR" b="1" dirty="0">
                <a:solidFill>
                  <a:srgbClr val="0070C0"/>
                </a:solidFill>
              </a:rPr>
              <a:t>public class </a:t>
            </a:r>
            <a:r>
              <a:rPr lang="fr-FR" b="1" dirty="0" err="1">
                <a:solidFill>
                  <a:srgbClr val="0070C0"/>
                </a:solidFill>
              </a:rPr>
              <a:t>LostDuckling</a:t>
            </a:r>
            <a:r>
              <a:rPr lang="fr-FR" b="1" dirty="0">
                <a:solidFill>
                  <a:srgbClr val="0070C0"/>
                </a:solidFill>
              </a:rPr>
              <a:t> {</a:t>
            </a:r>
            <a:br>
              <a:rPr lang="fr-FR" b="1" dirty="0">
                <a:solidFill>
                  <a:srgbClr val="0070C0"/>
                </a:solidFill>
              </a:rPr>
            </a:br>
            <a:r>
              <a:rPr lang="fr-FR" b="1" dirty="0">
                <a:solidFill>
                  <a:srgbClr val="0070C0"/>
                </a:solidFill>
              </a:rPr>
              <a:t>public </a:t>
            </a:r>
            <a:r>
              <a:rPr lang="fr-FR" b="1" dirty="0" err="1">
                <a:solidFill>
                  <a:srgbClr val="0070C0"/>
                </a:solidFill>
              </a:rPr>
              <a:t>void</a:t>
            </a:r>
            <a:r>
              <a:rPr lang="fr-FR" b="1" dirty="0">
                <a:solidFill>
                  <a:srgbClr val="0070C0"/>
                </a:solidFill>
              </a:rPr>
              <a:t> </a:t>
            </a:r>
            <a:r>
              <a:rPr lang="fr-FR" b="1" dirty="0" err="1">
                <a:solidFill>
                  <a:srgbClr val="0070C0"/>
                </a:solidFill>
              </a:rPr>
              <a:t>swim</a:t>
            </a:r>
            <a:r>
              <a:rPr lang="fr-FR" b="1" dirty="0">
                <a:solidFill>
                  <a:srgbClr val="0070C0"/>
                </a:solidFill>
              </a:rPr>
              <a:t>() {</a:t>
            </a:r>
            <a:br>
              <a:rPr lang="fr-FR" b="1" dirty="0">
                <a:solidFill>
                  <a:srgbClr val="0070C0"/>
                </a:solidFill>
              </a:rPr>
            </a:br>
            <a:r>
              <a:rPr lang="fr-FR" b="1" dirty="0" err="1">
                <a:solidFill>
                  <a:srgbClr val="0070C0"/>
                </a:solidFill>
              </a:rPr>
              <a:t>DuckTeacher</a:t>
            </a:r>
            <a:r>
              <a:rPr lang="fr-FR" b="1" dirty="0">
                <a:solidFill>
                  <a:srgbClr val="0070C0"/>
                </a:solidFill>
              </a:rPr>
              <a:t> </a:t>
            </a:r>
            <a:r>
              <a:rPr lang="fr-FR" b="1" dirty="0" err="1">
                <a:solidFill>
                  <a:srgbClr val="0070C0"/>
                </a:solidFill>
              </a:rPr>
              <a:t>teacher</a:t>
            </a:r>
            <a:r>
              <a:rPr lang="fr-FR" b="1" dirty="0">
                <a:solidFill>
                  <a:srgbClr val="0070C0"/>
                </a:solidFill>
              </a:rPr>
              <a:t> = new </a:t>
            </a:r>
            <a:r>
              <a:rPr lang="fr-FR" b="1" dirty="0" err="1">
                <a:solidFill>
                  <a:srgbClr val="0070C0"/>
                </a:solidFill>
              </a:rPr>
              <a:t>DuckTeacher</a:t>
            </a:r>
            <a:r>
              <a:rPr lang="fr-FR" b="1" dirty="0">
                <a:solidFill>
                  <a:srgbClr val="0070C0"/>
                </a:solidFill>
              </a:rPr>
              <a:t>();</a:t>
            </a:r>
            <a:br>
              <a:rPr lang="fr-FR" b="1" dirty="0">
                <a:solidFill>
                  <a:srgbClr val="0070C0"/>
                </a:solidFill>
              </a:rPr>
            </a:br>
            <a:r>
              <a:rPr lang="fr-FR" b="1" dirty="0" err="1">
                <a:solidFill>
                  <a:srgbClr val="0070C0"/>
                </a:solidFill>
              </a:rPr>
              <a:t>teacher.swim</a:t>
            </a:r>
            <a:r>
              <a:rPr lang="fr-FR" b="1" dirty="0">
                <a:solidFill>
                  <a:srgbClr val="0070C0"/>
                </a:solidFill>
              </a:rPr>
              <a:t>(); // </a:t>
            </a:r>
            <a:r>
              <a:rPr lang="fr-FR" b="1" dirty="0" err="1">
                <a:solidFill>
                  <a:srgbClr val="0070C0"/>
                </a:solidFill>
              </a:rPr>
              <a:t>allowed</a:t>
            </a:r>
            <a:r>
              <a:rPr lang="fr-FR" b="1" dirty="0">
                <a:solidFill>
                  <a:srgbClr val="0070C0"/>
                </a:solidFill>
              </a:rPr>
              <a:t/>
            </a:r>
            <a:br>
              <a:rPr lang="fr-FR" b="1" dirty="0">
                <a:solidFill>
                  <a:srgbClr val="0070C0"/>
                </a:solidFill>
              </a:rPr>
            </a:br>
            <a:r>
              <a:rPr lang="fr-FR" b="1" dirty="0" err="1">
                <a:solidFill>
                  <a:srgbClr val="0070C0"/>
                </a:solidFill>
              </a:rPr>
              <a:t>System.out.println</a:t>
            </a:r>
            <a:r>
              <a:rPr lang="fr-FR" b="1" dirty="0">
                <a:solidFill>
                  <a:srgbClr val="0070C0"/>
                </a:solidFill>
              </a:rPr>
              <a:t>("</a:t>
            </a:r>
            <a:r>
              <a:rPr lang="fr-FR" b="1" dirty="0" err="1">
                <a:solidFill>
                  <a:srgbClr val="0070C0"/>
                </a:solidFill>
              </a:rPr>
              <a:t>Thanks</a:t>
            </a:r>
            <a:r>
              <a:rPr lang="fr-FR" b="1" dirty="0">
                <a:solidFill>
                  <a:srgbClr val="0070C0"/>
                </a:solidFill>
              </a:rPr>
              <a:t>" + teacher.name); // </a:t>
            </a:r>
            <a:r>
              <a:rPr lang="fr-FR" b="1" dirty="0" err="1">
                <a:solidFill>
                  <a:srgbClr val="0070C0"/>
                </a:solidFill>
              </a:rPr>
              <a:t>allowed</a:t>
            </a:r>
            <a:r>
              <a:rPr lang="fr-FR" b="1" dirty="0">
                <a:solidFill>
                  <a:srgbClr val="0070C0"/>
                </a:solidFill>
              </a:rPr>
              <a:t/>
            </a:r>
            <a:br>
              <a:rPr lang="fr-FR" b="1" dirty="0">
                <a:solidFill>
                  <a:srgbClr val="0070C0"/>
                </a:solidFill>
              </a:rPr>
            </a:br>
            <a:r>
              <a:rPr lang="fr-FR" b="1" dirty="0">
                <a:solidFill>
                  <a:srgbClr val="0070C0"/>
                </a:solidFill>
              </a:rPr>
              <a:t>} }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4114244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462" y="3021590"/>
            <a:ext cx="78390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9023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75" y="2755323"/>
            <a:ext cx="771525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0570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10000"/>
          </a:bodyPr>
          <a:lstStyle/>
          <a:p>
            <a:r>
              <a:rPr lang="fr-FR" b="1" dirty="0">
                <a:solidFill>
                  <a:srgbClr val="FF0000"/>
                </a:solidFill>
              </a:rPr>
              <a:t>3-5-</a:t>
            </a:r>
            <a:r>
              <a:rPr lang="en-US" b="1" dirty="0">
                <a:solidFill>
                  <a:srgbClr val="FF0000"/>
                </a:solidFill>
              </a:rPr>
              <a:t>Designing Static Methods and Fields</a:t>
            </a:r>
            <a:r>
              <a:rPr lang="en-US" dirty="0">
                <a:solidFill>
                  <a:srgbClr val="FF0000"/>
                </a:solidFill>
              </a:rPr>
              <a:t> </a:t>
            </a:r>
            <a:r>
              <a:rPr lang="en-US" dirty="0"/>
              <a:t/>
            </a:r>
            <a:br>
              <a:rPr lang="en-US" dirty="0"/>
            </a:br>
            <a:r>
              <a:rPr lang="fr-FR" dirty="0"/>
              <a:t/>
            </a:r>
            <a:br>
              <a:rPr lang="fr-FR" dirty="0"/>
            </a:br>
            <a:r>
              <a:rPr lang="en-US" dirty="0"/>
              <a:t>Except for the main() method, we’ve been looking at instance methods. Static methods don’t require an instance of the class. They are shared among all users of the class. You can think of statics as being a member of the single class object that exist independently of any</a:t>
            </a:r>
            <a:br>
              <a:rPr lang="en-US" dirty="0"/>
            </a:br>
            <a:r>
              <a:rPr lang="en-US" dirty="0"/>
              <a:t>instances of that class. </a:t>
            </a:r>
            <a:br>
              <a:rPr lang="en-US"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347817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20000"/>
          </a:bodyPr>
          <a:lstStyle/>
          <a:p>
            <a:r>
              <a:rPr lang="fr-FR" b="1" dirty="0">
                <a:solidFill>
                  <a:srgbClr val="FF0000"/>
                </a:solidFill>
              </a:rPr>
              <a:t>3-5-</a:t>
            </a:r>
            <a:r>
              <a:rPr lang="en-US" b="1" dirty="0">
                <a:solidFill>
                  <a:srgbClr val="FF0000"/>
                </a:solidFill>
              </a:rPr>
              <a:t>Designing Static Methods and Fields</a:t>
            </a:r>
            <a:r>
              <a:rPr lang="en-US" dirty="0">
                <a:solidFill>
                  <a:srgbClr val="FF0000"/>
                </a:solidFill>
              </a:rPr>
              <a:t> </a:t>
            </a:r>
            <a:r>
              <a:rPr lang="en-US" dirty="0"/>
              <a:t/>
            </a:r>
            <a:br>
              <a:rPr lang="en-US" dirty="0"/>
            </a:br>
            <a:r>
              <a:rPr lang="fr-FR" dirty="0"/>
              <a:t/>
            </a:r>
            <a:br>
              <a:rPr lang="fr-FR" dirty="0"/>
            </a:br>
            <a:r>
              <a:rPr lang="en-US" dirty="0"/>
              <a:t>We have seen one static method since Chapter 1. The main() method is a static method.</a:t>
            </a:r>
            <a:br>
              <a:rPr lang="en-US" dirty="0"/>
            </a:br>
            <a:r>
              <a:rPr lang="en-US" dirty="0"/>
              <a:t>That means you can call it by the </a:t>
            </a:r>
            <a:r>
              <a:rPr lang="en-US" dirty="0" err="1"/>
              <a:t>classname</a:t>
            </a:r>
            <a:r>
              <a:rPr lang="en-US" dirty="0"/>
              <a:t>.</a:t>
            </a:r>
            <a:br>
              <a:rPr lang="en-US" dirty="0"/>
            </a:br>
            <a:r>
              <a:rPr lang="en-US" b="1" dirty="0">
                <a:solidFill>
                  <a:srgbClr val="0070C0"/>
                </a:solidFill>
              </a:rPr>
              <a:t>public class Koala {</a:t>
            </a:r>
            <a:br>
              <a:rPr lang="en-US" b="1" dirty="0">
                <a:solidFill>
                  <a:srgbClr val="0070C0"/>
                </a:solidFill>
              </a:rPr>
            </a:br>
            <a:r>
              <a:rPr lang="en-US" b="1" dirty="0">
                <a:solidFill>
                  <a:srgbClr val="0070C0"/>
                </a:solidFill>
              </a:rPr>
              <a:t>public static </a:t>
            </a:r>
            <a:r>
              <a:rPr lang="en-US" b="1" dirty="0" err="1">
                <a:solidFill>
                  <a:srgbClr val="0070C0"/>
                </a:solidFill>
              </a:rPr>
              <a:t>int</a:t>
            </a:r>
            <a:r>
              <a:rPr lang="en-US" b="1" dirty="0">
                <a:solidFill>
                  <a:srgbClr val="0070C0"/>
                </a:solidFill>
              </a:rPr>
              <a:t> count = 0; // static variable</a:t>
            </a:r>
            <a:br>
              <a:rPr lang="en-US" b="1" dirty="0">
                <a:solidFill>
                  <a:srgbClr val="0070C0"/>
                </a:solidFill>
              </a:rPr>
            </a:br>
            <a:r>
              <a:rPr lang="en-US" b="1" dirty="0">
                <a:solidFill>
                  <a:srgbClr val="0070C0"/>
                </a:solidFill>
              </a:rPr>
              <a:t>public static void main(String[] </a:t>
            </a:r>
            <a:r>
              <a:rPr lang="en-US" b="1" dirty="0" err="1">
                <a:solidFill>
                  <a:srgbClr val="0070C0"/>
                </a:solidFill>
              </a:rPr>
              <a:t>args</a:t>
            </a:r>
            <a:r>
              <a:rPr lang="en-US" b="1" dirty="0">
                <a:solidFill>
                  <a:srgbClr val="0070C0"/>
                </a:solidFill>
              </a:rPr>
              <a:t>) { // static method</a:t>
            </a:r>
            <a:br>
              <a:rPr lang="en-US" b="1" dirty="0">
                <a:solidFill>
                  <a:srgbClr val="0070C0"/>
                </a:solidFill>
              </a:rPr>
            </a:br>
            <a:r>
              <a:rPr lang="en-US" b="1" dirty="0" err="1">
                <a:solidFill>
                  <a:srgbClr val="0070C0"/>
                </a:solidFill>
              </a:rPr>
              <a:t>System.out.println</a:t>
            </a:r>
            <a:r>
              <a:rPr lang="en-US" b="1" dirty="0">
                <a:solidFill>
                  <a:srgbClr val="0070C0"/>
                </a:solidFill>
              </a:rPr>
              <a:t>(count);</a:t>
            </a:r>
            <a:br>
              <a:rPr lang="en-US" b="1" dirty="0">
                <a:solidFill>
                  <a:srgbClr val="0070C0"/>
                </a:solidFill>
              </a:rPr>
            </a:br>
            <a:r>
              <a:rPr lang="en-US" b="1" dirty="0">
                <a:solidFill>
                  <a:srgbClr val="0070C0"/>
                </a:solidFill>
              </a:rPr>
              <a:t>}</a:t>
            </a:r>
            <a:br>
              <a:rPr lang="en-US" b="1" dirty="0">
                <a:solidFill>
                  <a:srgbClr val="0070C0"/>
                </a:solidFill>
              </a:rPr>
            </a:br>
            <a:r>
              <a:rPr lang="en-US" b="1" dirty="0">
                <a:solidFill>
                  <a:srgbClr val="0070C0"/>
                </a:solidFill>
              </a:rPr>
              <a:t>} </a:t>
            </a:r>
            <a:endParaRPr lang="fr-FR" b="1" dirty="0">
              <a:solidFill>
                <a:srgbClr val="0070C0"/>
              </a:solidFill>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122596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10000"/>
          </a:bodyPr>
          <a:lstStyle/>
          <a:p>
            <a:r>
              <a:rPr lang="fr-FR" b="1" dirty="0">
                <a:solidFill>
                  <a:srgbClr val="FF0000"/>
                </a:solidFill>
              </a:rPr>
              <a:t>3-6-</a:t>
            </a:r>
            <a:r>
              <a:rPr lang="en-US" b="1" dirty="0">
                <a:solidFill>
                  <a:srgbClr val="FF0000"/>
                </a:solidFill>
              </a:rPr>
              <a:t>Calling a Static Variable or Method</a:t>
            </a:r>
            <a:r>
              <a:rPr lang="en-US" dirty="0"/>
              <a:t/>
            </a:r>
            <a:br>
              <a:rPr lang="en-US" dirty="0"/>
            </a:br>
            <a:r>
              <a:rPr lang="en-US" dirty="0"/>
              <a:t>We said that the JVM basically calls </a:t>
            </a:r>
            <a:r>
              <a:rPr lang="en-US" dirty="0" err="1"/>
              <a:t>Koala.main</a:t>
            </a:r>
            <a:r>
              <a:rPr lang="en-US" dirty="0"/>
              <a:t>() to get the program started. You can do this too. We can have a </a:t>
            </a:r>
            <a:r>
              <a:rPr lang="en-US" dirty="0" err="1"/>
              <a:t>KoalaTester</a:t>
            </a:r>
            <a:r>
              <a:rPr lang="en-US" dirty="0"/>
              <a:t> that does nothing but call the main() method. </a:t>
            </a:r>
            <a:br>
              <a:rPr lang="en-US" dirty="0"/>
            </a:br>
            <a:r>
              <a:rPr lang="en-US" b="1" dirty="0">
                <a:solidFill>
                  <a:srgbClr val="0070C0"/>
                </a:solidFill>
              </a:rPr>
              <a:t>public class </a:t>
            </a:r>
            <a:r>
              <a:rPr lang="en-US" b="1" dirty="0" err="1">
                <a:solidFill>
                  <a:srgbClr val="0070C0"/>
                </a:solidFill>
              </a:rPr>
              <a:t>KoalaTester</a:t>
            </a:r>
            <a:r>
              <a:rPr lang="en-US" b="1" dirty="0">
                <a:solidFill>
                  <a:srgbClr val="0070C0"/>
                </a:solidFill>
              </a:rPr>
              <a:t> {</a:t>
            </a:r>
            <a:br>
              <a:rPr lang="en-US" b="1" dirty="0">
                <a:solidFill>
                  <a:srgbClr val="0070C0"/>
                </a:solidFill>
              </a:rPr>
            </a:br>
            <a:r>
              <a:rPr lang="en-US" b="1" dirty="0">
                <a:solidFill>
                  <a:srgbClr val="0070C0"/>
                </a:solidFill>
              </a:rPr>
              <a:t>public static void main(String[] </a:t>
            </a:r>
            <a:r>
              <a:rPr lang="en-US" b="1" dirty="0" err="1">
                <a:solidFill>
                  <a:srgbClr val="0070C0"/>
                </a:solidFill>
              </a:rPr>
              <a:t>args</a:t>
            </a:r>
            <a:r>
              <a:rPr lang="en-US" b="1" dirty="0">
                <a:solidFill>
                  <a:srgbClr val="0070C0"/>
                </a:solidFill>
              </a:rPr>
              <a:t>) {</a:t>
            </a:r>
            <a:br>
              <a:rPr lang="en-US" b="1" dirty="0">
                <a:solidFill>
                  <a:srgbClr val="0070C0"/>
                </a:solidFill>
              </a:rPr>
            </a:br>
            <a:r>
              <a:rPr lang="en-US" b="1" dirty="0" err="1">
                <a:solidFill>
                  <a:srgbClr val="0070C0"/>
                </a:solidFill>
              </a:rPr>
              <a:t>Koala.main</a:t>
            </a:r>
            <a:r>
              <a:rPr lang="en-US" b="1" dirty="0">
                <a:solidFill>
                  <a:srgbClr val="0070C0"/>
                </a:solidFill>
              </a:rPr>
              <a:t>(new String[0]); // call static method</a:t>
            </a:r>
            <a:br>
              <a:rPr lang="en-US" b="1" dirty="0">
                <a:solidFill>
                  <a:srgbClr val="0070C0"/>
                </a:solidFill>
              </a:rPr>
            </a:br>
            <a:r>
              <a:rPr lang="en-US" b="1" dirty="0">
                <a:solidFill>
                  <a:srgbClr val="0070C0"/>
                </a:solidFill>
              </a:rPr>
              <a:t>}</a:t>
            </a:r>
            <a:br>
              <a:rPr lang="en-US" b="1" dirty="0">
                <a:solidFill>
                  <a:srgbClr val="0070C0"/>
                </a:solidFill>
              </a:rPr>
            </a:br>
            <a:r>
              <a:rPr lang="en-US" b="1" dirty="0">
                <a:solidFill>
                  <a:srgbClr val="0070C0"/>
                </a:solidFill>
              </a:rPr>
              <a:t>} </a:t>
            </a:r>
            <a:br>
              <a:rPr lang="en-US" b="1" dirty="0">
                <a:solidFill>
                  <a:srgbClr val="0070C0"/>
                </a:solidFill>
              </a:rPr>
            </a:br>
            <a:endParaRPr lang="fr-FR" b="1" dirty="0">
              <a:solidFill>
                <a:srgbClr val="0070C0"/>
              </a:solidFill>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790455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3-5-</a:t>
            </a:r>
            <a:r>
              <a:rPr lang="en-US" b="1" dirty="0">
                <a:solidFill>
                  <a:srgbClr val="FF0000"/>
                </a:solidFill>
              </a:rPr>
              <a:t>Designing Static Methods and Fields</a:t>
            </a:r>
            <a:r>
              <a:rPr lang="en-US" dirty="0">
                <a:solidFill>
                  <a:srgbClr val="FF0000"/>
                </a:solidFill>
              </a:rPr>
              <a:t> </a:t>
            </a:r>
            <a:r>
              <a:rPr lang="en-US" dirty="0"/>
              <a:t/>
            </a:r>
            <a:br>
              <a:rPr lang="en-US" dirty="0"/>
            </a:br>
            <a:r>
              <a:rPr lang="en-US" dirty="0"/>
              <a:t>Usually, accessing a static member is easy. You just put the </a:t>
            </a:r>
            <a:r>
              <a:rPr lang="en-US" dirty="0" err="1"/>
              <a:t>classname</a:t>
            </a:r>
            <a:r>
              <a:rPr lang="en-US" dirty="0"/>
              <a:t> before the method or variable and you are done. For example:</a:t>
            </a:r>
            <a:br>
              <a:rPr lang="en-US" dirty="0"/>
            </a:br>
            <a:r>
              <a:rPr lang="en-US" b="1" dirty="0" err="1">
                <a:solidFill>
                  <a:srgbClr val="0070C0"/>
                </a:solidFill>
              </a:rPr>
              <a:t>System.out.println</a:t>
            </a:r>
            <a:r>
              <a:rPr lang="en-US" b="1" dirty="0">
                <a:solidFill>
                  <a:srgbClr val="0070C0"/>
                </a:solidFill>
              </a:rPr>
              <a:t>(</a:t>
            </a:r>
            <a:r>
              <a:rPr lang="en-US" b="1" dirty="0" err="1">
                <a:solidFill>
                  <a:srgbClr val="0070C0"/>
                </a:solidFill>
              </a:rPr>
              <a:t>Koala.count</a:t>
            </a:r>
            <a:r>
              <a:rPr lang="en-US" b="1" dirty="0">
                <a:solidFill>
                  <a:srgbClr val="0070C0"/>
                </a:solidFill>
              </a:rPr>
              <a:t>);</a:t>
            </a:r>
            <a:br>
              <a:rPr lang="en-US" b="1" dirty="0">
                <a:solidFill>
                  <a:srgbClr val="0070C0"/>
                </a:solidFill>
              </a:rPr>
            </a:br>
            <a:r>
              <a:rPr lang="en-US" b="1" dirty="0" err="1">
                <a:solidFill>
                  <a:srgbClr val="0070C0"/>
                </a:solidFill>
              </a:rPr>
              <a:t>Koala.main</a:t>
            </a:r>
            <a:r>
              <a:rPr lang="en-US" b="1" dirty="0">
                <a:solidFill>
                  <a:srgbClr val="0070C0"/>
                </a:solidFill>
              </a:rPr>
              <a:t>(new String[0]); </a:t>
            </a:r>
            <a:r>
              <a:rPr lang="en-US" dirty="0"/>
              <a:t/>
            </a:r>
            <a:br>
              <a:rPr lang="en-US" dirty="0"/>
            </a:br>
            <a:r>
              <a:rPr lang="en-US" b="1" dirty="0">
                <a:solidFill>
                  <a:srgbClr val="0070C0"/>
                </a:solidFill>
              </a:rPr>
              <a:t/>
            </a:r>
            <a:br>
              <a:rPr lang="en-US" b="1" dirty="0">
                <a:solidFill>
                  <a:srgbClr val="0070C0"/>
                </a:solidFill>
              </a:rPr>
            </a:br>
            <a:endParaRPr lang="fr-FR" b="1" dirty="0">
              <a:solidFill>
                <a:srgbClr val="0070C0"/>
              </a:solidFill>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77348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20000"/>
          </a:bodyPr>
          <a:lstStyle/>
          <a:p>
            <a:r>
              <a:rPr lang="fr-FR" b="1" dirty="0">
                <a:solidFill>
                  <a:srgbClr val="FF0000"/>
                </a:solidFill>
              </a:rPr>
              <a:t>3-5-</a:t>
            </a:r>
            <a:r>
              <a:rPr lang="en-US" b="1" dirty="0">
                <a:solidFill>
                  <a:srgbClr val="FF0000"/>
                </a:solidFill>
              </a:rPr>
              <a:t>Designing Static Methods and Fields</a:t>
            </a:r>
            <a:r>
              <a:rPr lang="en-US" dirty="0">
                <a:solidFill>
                  <a:srgbClr val="FF0000"/>
                </a:solidFill>
              </a:rPr>
              <a:t> </a:t>
            </a:r>
            <a:r>
              <a:rPr lang="en-US" dirty="0"/>
              <a:t/>
            </a:r>
            <a:br>
              <a:rPr lang="en-US" dirty="0"/>
            </a:br>
            <a:r>
              <a:rPr lang="en-US" dirty="0"/>
              <a:t>One more time because this is really important: what does the following output?</a:t>
            </a:r>
            <a:br>
              <a:rPr lang="en-US" dirty="0"/>
            </a:br>
            <a:r>
              <a:rPr lang="en-US" b="1" dirty="0" err="1">
                <a:solidFill>
                  <a:srgbClr val="0070C0"/>
                </a:solidFill>
              </a:rPr>
              <a:t>Koala.count</a:t>
            </a:r>
            <a:r>
              <a:rPr lang="en-US" b="1" dirty="0">
                <a:solidFill>
                  <a:srgbClr val="0070C0"/>
                </a:solidFill>
              </a:rPr>
              <a:t> = 4;</a:t>
            </a:r>
            <a:br>
              <a:rPr lang="en-US" b="1" dirty="0">
                <a:solidFill>
                  <a:srgbClr val="0070C0"/>
                </a:solidFill>
              </a:rPr>
            </a:br>
            <a:r>
              <a:rPr lang="en-US" b="1" dirty="0">
                <a:solidFill>
                  <a:srgbClr val="0070C0"/>
                </a:solidFill>
              </a:rPr>
              <a:t>Koala koala1 = new Koala();</a:t>
            </a:r>
            <a:br>
              <a:rPr lang="en-US" b="1" dirty="0">
                <a:solidFill>
                  <a:srgbClr val="0070C0"/>
                </a:solidFill>
              </a:rPr>
            </a:br>
            <a:r>
              <a:rPr lang="en-US" b="1" dirty="0">
                <a:solidFill>
                  <a:srgbClr val="0070C0"/>
                </a:solidFill>
              </a:rPr>
              <a:t>Koala koala2 = new Koala();</a:t>
            </a:r>
            <a:br>
              <a:rPr lang="en-US" b="1" dirty="0">
                <a:solidFill>
                  <a:srgbClr val="0070C0"/>
                </a:solidFill>
              </a:rPr>
            </a:br>
            <a:r>
              <a:rPr lang="en-US" b="1" dirty="0">
                <a:solidFill>
                  <a:srgbClr val="0070C0"/>
                </a:solidFill>
              </a:rPr>
              <a:t>koala1.count = 6;</a:t>
            </a:r>
            <a:br>
              <a:rPr lang="en-US" b="1" dirty="0">
                <a:solidFill>
                  <a:srgbClr val="0070C0"/>
                </a:solidFill>
              </a:rPr>
            </a:br>
            <a:r>
              <a:rPr lang="en-US" b="1" dirty="0">
                <a:solidFill>
                  <a:srgbClr val="0070C0"/>
                </a:solidFill>
              </a:rPr>
              <a:t>koala2.count = 5;</a:t>
            </a:r>
            <a:br>
              <a:rPr lang="en-US" b="1" dirty="0">
                <a:solidFill>
                  <a:srgbClr val="0070C0"/>
                </a:solidFill>
              </a:rPr>
            </a:br>
            <a:r>
              <a:rPr lang="en-US" b="1" dirty="0" err="1">
                <a:solidFill>
                  <a:srgbClr val="0070C0"/>
                </a:solidFill>
              </a:rPr>
              <a:t>System.out.println</a:t>
            </a:r>
            <a:r>
              <a:rPr lang="en-US" b="1" dirty="0">
                <a:solidFill>
                  <a:srgbClr val="0070C0"/>
                </a:solidFill>
              </a:rPr>
              <a:t>(</a:t>
            </a:r>
            <a:r>
              <a:rPr lang="en-US" b="1" dirty="0" err="1">
                <a:solidFill>
                  <a:srgbClr val="0070C0"/>
                </a:solidFill>
              </a:rPr>
              <a:t>Koala.count</a:t>
            </a:r>
            <a:r>
              <a:rPr lang="en-US" b="1" dirty="0">
                <a:solidFill>
                  <a:srgbClr val="0070C0"/>
                </a:solidFill>
              </a:rPr>
              <a:t>);</a:t>
            </a:r>
            <a:r>
              <a:rPr lang="en-US" dirty="0"/>
              <a:t/>
            </a:r>
            <a:br>
              <a:rPr lang="en-US" dirty="0"/>
            </a:br>
            <a:r>
              <a:rPr lang="en-US" dirty="0"/>
              <a:t>Hopefully, you answered 5. There is only one count variable since it is static. It is set to 4, then 6, and finally winds up as 5. All the Koala variables are just distractions. </a:t>
            </a:r>
            <a:r>
              <a:rPr lang="en-US" b="1" dirty="0">
                <a:solidFill>
                  <a:srgbClr val="0070C0"/>
                </a:solidFill>
              </a:rPr>
              <a:t/>
            </a:r>
            <a:br>
              <a:rPr lang="en-US" b="1" dirty="0">
                <a:solidFill>
                  <a:srgbClr val="0070C0"/>
                </a:solidFill>
              </a:rPr>
            </a:br>
            <a:endParaRPr lang="fr-FR" b="1" dirty="0">
              <a:solidFill>
                <a:srgbClr val="0070C0"/>
              </a:solidFill>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105771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fr-FR" b="1" dirty="0">
                <a:solidFill>
                  <a:srgbClr val="FF0000"/>
                </a:solidFill>
              </a:rPr>
              <a:t>3-7-Static vs. Instance</a:t>
            </a:r>
            <a:r>
              <a:rPr lang="fr-FR" dirty="0">
                <a:solidFill>
                  <a:srgbClr val="FF0000"/>
                </a:solidFill>
              </a:rPr>
              <a:t> </a:t>
            </a:r>
            <a:r>
              <a:rPr lang="fr-FR" dirty="0"/>
              <a:t/>
            </a:r>
            <a:br>
              <a:rPr lang="fr-FR" dirty="0"/>
            </a:br>
            <a:r>
              <a:rPr lang="en-US" dirty="0"/>
              <a:t>There’s another way the exam creators will try to trick you regarding static and instance members. (Remember that “member” means field or method.) A static member cannot call an instance member. This shouldn’t be a surprise since static doesn’t require any instances of the class to be around. The following is a common mistake for rookie programmers to make: </a:t>
            </a:r>
            <a:br>
              <a:rPr lang="en-US"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49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243896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t>Chapter 4 : Methods and Encapsulation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dirty="0"/>
              <a:t>In previous chapters, we’ve used methods and constructors without examining them in detail. In this chapter, we’ll explore methods and constructors in depth and cover everything you need to know about them for the OCA exam. (Well, almost—Chapter 5, “Class Design,”</a:t>
            </a:r>
            <a:br>
              <a:rPr lang="en-US" dirty="0"/>
            </a:br>
            <a:r>
              <a:rPr lang="en-US" dirty="0"/>
              <a:t>will explain the effects of inheritance on both methods and constructors.)</a:t>
            </a:r>
          </a:p>
          <a:p>
            <a:r>
              <a:rPr lang="en-US" dirty="0"/>
              <a:t>This chapter discusses instance variables, the final keyword, access modifiers, and initialization. You’ll also learn how to write a simple lambda expression.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364796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3-7-Static vs. Instance</a:t>
            </a:r>
            <a:r>
              <a:rPr lang="fr-FR" dirty="0">
                <a:solidFill>
                  <a:srgbClr val="FF0000"/>
                </a:solidFill>
              </a:rPr>
              <a:t> </a:t>
            </a:r>
            <a:r>
              <a:rPr lang="fr-FR" dirty="0"/>
              <a:t/>
            </a:r>
            <a:br>
              <a:rPr lang="fr-FR" dirty="0"/>
            </a:br>
            <a:r>
              <a:rPr lang="en-US" dirty="0"/>
              <a:t/>
            </a:r>
            <a:br>
              <a:rPr lang="en-US"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10" y="2688215"/>
            <a:ext cx="6603563" cy="3241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56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3-7-Static vs. Instance</a:t>
            </a:r>
            <a:r>
              <a:rPr lang="fr-FR" dirty="0">
                <a:solidFill>
                  <a:srgbClr val="FF0000"/>
                </a:solidFill>
              </a:rPr>
              <a:t> </a:t>
            </a:r>
            <a:r>
              <a:rPr lang="fr-FR" dirty="0"/>
              <a:t/>
            </a:r>
            <a:br>
              <a:rPr lang="fr-FR" dirty="0"/>
            </a:br>
            <a:r>
              <a:rPr lang="en-US" dirty="0"/>
              <a:t/>
            </a:r>
            <a:br>
              <a:rPr lang="en-US"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215" y="2878668"/>
            <a:ext cx="6476567" cy="309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605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3-7-Static vs. Instance</a:t>
            </a:r>
            <a:r>
              <a:rPr lang="fr-FR" dirty="0">
                <a:solidFill>
                  <a:srgbClr val="FF0000"/>
                </a:solidFill>
              </a:rPr>
              <a:t> </a:t>
            </a:r>
            <a:r>
              <a:rPr lang="fr-FR" dirty="0"/>
              <a:t/>
            </a:r>
            <a:br>
              <a:rPr lang="fr-FR" dirty="0"/>
            </a:br>
            <a:r>
              <a:rPr lang="en-US" dirty="0"/>
              <a:t/>
            </a:r>
            <a:br>
              <a:rPr lang="en-US"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869" y="1536123"/>
            <a:ext cx="7600950"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823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85000" lnSpcReduction="10000"/>
          </a:bodyPr>
          <a:lstStyle/>
          <a:p>
            <a:r>
              <a:rPr lang="fr-FR" b="1" dirty="0">
                <a:solidFill>
                  <a:srgbClr val="FF0000"/>
                </a:solidFill>
              </a:rPr>
              <a:t>3-8-Static Variables</a:t>
            </a:r>
            <a:r>
              <a:rPr lang="fr-FR" dirty="0">
                <a:solidFill>
                  <a:srgbClr val="FF0000"/>
                </a:solidFill>
              </a:rPr>
              <a:t> </a:t>
            </a:r>
            <a:r>
              <a:rPr lang="en-US" dirty="0"/>
              <a:t/>
            </a:r>
            <a:br>
              <a:rPr lang="en-US" dirty="0"/>
            </a:br>
            <a:r>
              <a:rPr lang="en-US" dirty="0"/>
              <a:t>Some static variables are meant to change as the program runs. Counters are a common</a:t>
            </a:r>
            <a:br>
              <a:rPr lang="en-US" dirty="0"/>
            </a:br>
            <a:r>
              <a:rPr lang="en-US" dirty="0"/>
              <a:t>example of this. We want the count to increase over time. Just as with instance variables,</a:t>
            </a:r>
            <a:br>
              <a:rPr lang="en-US" dirty="0"/>
            </a:br>
            <a:r>
              <a:rPr lang="en-US" dirty="0"/>
              <a:t>you can initialize a static variable on the line it is declared:</a:t>
            </a:r>
            <a:br>
              <a:rPr lang="en-US" dirty="0"/>
            </a:br>
            <a:r>
              <a:rPr lang="en-US" b="1" dirty="0">
                <a:solidFill>
                  <a:srgbClr val="0070C0"/>
                </a:solidFill>
              </a:rPr>
              <a:t>public class Initializers {</a:t>
            </a:r>
            <a:br>
              <a:rPr lang="en-US" b="1" dirty="0">
                <a:solidFill>
                  <a:srgbClr val="0070C0"/>
                </a:solidFill>
              </a:rPr>
            </a:br>
            <a:r>
              <a:rPr lang="en-US" b="1" dirty="0">
                <a:solidFill>
                  <a:srgbClr val="0070C0"/>
                </a:solidFill>
              </a:rPr>
              <a:t>private static </a:t>
            </a:r>
            <a:r>
              <a:rPr lang="en-US" b="1" dirty="0" err="1">
                <a:solidFill>
                  <a:srgbClr val="0070C0"/>
                </a:solidFill>
              </a:rPr>
              <a:t>int</a:t>
            </a:r>
            <a:r>
              <a:rPr lang="en-US" b="1" dirty="0">
                <a:solidFill>
                  <a:srgbClr val="0070C0"/>
                </a:solidFill>
              </a:rPr>
              <a:t> counter = 0; // initialization</a:t>
            </a:r>
            <a:br>
              <a:rPr lang="en-US" b="1" dirty="0">
                <a:solidFill>
                  <a:srgbClr val="0070C0"/>
                </a:solidFill>
              </a:rPr>
            </a:br>
            <a:r>
              <a:rPr lang="en-US" b="1" dirty="0">
                <a:solidFill>
                  <a:srgbClr val="0070C0"/>
                </a:solidFill>
              </a:rPr>
              <a:t>}</a:t>
            </a:r>
            <a:br>
              <a:rPr lang="en-US" b="1" dirty="0">
                <a:solidFill>
                  <a:srgbClr val="0070C0"/>
                </a:solidFill>
              </a:rPr>
            </a:br>
            <a:r>
              <a:rPr lang="en-US" dirty="0"/>
              <a:t>Other static variables are meant to never change during the program. This type of variable is known as a </a:t>
            </a:r>
            <a:r>
              <a:rPr lang="en-US" b="1" i="1" dirty="0">
                <a:solidFill>
                  <a:srgbClr val="0070C0"/>
                </a:solidFill>
              </a:rPr>
              <a:t>constant</a:t>
            </a:r>
            <a:r>
              <a:rPr lang="en-US" dirty="0"/>
              <a:t>. It uses the final modifier to ensure the variable never changes.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823084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85000" lnSpcReduction="10000"/>
          </a:bodyPr>
          <a:lstStyle/>
          <a:p>
            <a:r>
              <a:rPr lang="fr-FR" b="1" dirty="0">
                <a:solidFill>
                  <a:srgbClr val="FF0000"/>
                </a:solidFill>
              </a:rPr>
              <a:t>3-8-Static Variables</a:t>
            </a:r>
            <a:r>
              <a:rPr lang="fr-FR" dirty="0">
                <a:solidFill>
                  <a:srgbClr val="FF0000"/>
                </a:solidFill>
              </a:rPr>
              <a:t> </a:t>
            </a:r>
            <a:r>
              <a:rPr lang="en-US" dirty="0"/>
              <a:t/>
            </a:r>
            <a:br>
              <a:rPr lang="en-US" dirty="0"/>
            </a:br>
            <a:r>
              <a:rPr lang="en-US" dirty="0"/>
              <a:t>static final constants use a different naming convention than other variables. They use</a:t>
            </a:r>
            <a:br>
              <a:rPr lang="en-US" dirty="0"/>
            </a:br>
            <a:r>
              <a:rPr lang="en-US" dirty="0"/>
              <a:t>all uppercase letters with underscores between “words.” For example:</a:t>
            </a:r>
            <a:br>
              <a:rPr lang="en-US" dirty="0"/>
            </a:br>
            <a:r>
              <a:rPr lang="en-US" b="1" dirty="0">
                <a:solidFill>
                  <a:srgbClr val="0070C0"/>
                </a:solidFill>
              </a:rPr>
              <a:t>public class Initializers {</a:t>
            </a:r>
            <a:br>
              <a:rPr lang="en-US" b="1" dirty="0">
                <a:solidFill>
                  <a:srgbClr val="0070C0"/>
                </a:solidFill>
              </a:rPr>
            </a:br>
            <a:r>
              <a:rPr lang="en-US" b="1" dirty="0">
                <a:solidFill>
                  <a:srgbClr val="0070C0"/>
                </a:solidFill>
              </a:rPr>
              <a:t>private static final </a:t>
            </a:r>
            <a:r>
              <a:rPr lang="en-US" b="1" dirty="0" err="1">
                <a:solidFill>
                  <a:srgbClr val="0070C0"/>
                </a:solidFill>
              </a:rPr>
              <a:t>int</a:t>
            </a:r>
            <a:r>
              <a:rPr lang="en-US" b="1" dirty="0">
                <a:solidFill>
                  <a:srgbClr val="0070C0"/>
                </a:solidFill>
              </a:rPr>
              <a:t> NUM_BUCKETS = 45;</a:t>
            </a:r>
            <a:br>
              <a:rPr lang="en-US" b="1" dirty="0">
                <a:solidFill>
                  <a:srgbClr val="0070C0"/>
                </a:solidFill>
              </a:rPr>
            </a:br>
            <a:r>
              <a:rPr lang="en-US" b="1" dirty="0">
                <a:solidFill>
                  <a:srgbClr val="0070C0"/>
                </a:solidFill>
              </a:rPr>
              <a:t>public static void main(String[] </a:t>
            </a:r>
            <a:r>
              <a:rPr lang="en-US" b="1" dirty="0" err="1">
                <a:solidFill>
                  <a:srgbClr val="0070C0"/>
                </a:solidFill>
              </a:rPr>
              <a:t>args</a:t>
            </a:r>
            <a:r>
              <a:rPr lang="en-US" b="1" dirty="0">
                <a:solidFill>
                  <a:srgbClr val="0070C0"/>
                </a:solidFill>
              </a:rPr>
              <a:t>) {</a:t>
            </a:r>
            <a:br>
              <a:rPr lang="en-US" b="1" dirty="0">
                <a:solidFill>
                  <a:srgbClr val="0070C0"/>
                </a:solidFill>
              </a:rPr>
            </a:br>
            <a:r>
              <a:rPr lang="en-US" b="1" dirty="0">
                <a:solidFill>
                  <a:srgbClr val="0070C0"/>
                </a:solidFill>
              </a:rPr>
              <a:t>NUM_BUCKETS = 5; // DOES NOT COMPILE</a:t>
            </a:r>
            <a:br>
              <a:rPr lang="en-US" b="1" dirty="0">
                <a:solidFill>
                  <a:srgbClr val="0070C0"/>
                </a:solidFill>
              </a:rPr>
            </a:br>
            <a:r>
              <a:rPr lang="en-US" b="1" dirty="0">
                <a:solidFill>
                  <a:srgbClr val="0070C0"/>
                </a:solidFill>
              </a:rPr>
              <a:t>} }</a:t>
            </a:r>
            <a:br>
              <a:rPr lang="en-US" b="1" dirty="0">
                <a:solidFill>
                  <a:srgbClr val="0070C0"/>
                </a:solidFill>
              </a:rPr>
            </a:br>
            <a:r>
              <a:rPr lang="en-US" dirty="0"/>
              <a:t>The compiler will make sure that you do not accidentally try to update a final variable.</a:t>
            </a:r>
            <a:br>
              <a:rPr lang="en-US" dirty="0"/>
            </a:br>
            <a:r>
              <a:rPr lang="en-US" dirty="0"/>
              <a:t>This can get interesting. Do you think the following compiles?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742188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3-8-Static Variables</a:t>
            </a:r>
            <a:r>
              <a:rPr lang="fr-FR" dirty="0">
                <a:solidFill>
                  <a:srgbClr val="FF0000"/>
                </a:solidFill>
              </a:rPr>
              <a:t> </a:t>
            </a:r>
            <a:r>
              <a:rPr lang="en-US" dirty="0"/>
              <a:t/>
            </a:r>
            <a:br>
              <a:rPr lang="en-US" dirty="0"/>
            </a:br>
            <a:r>
              <a:rPr lang="en-US" b="1" dirty="0">
                <a:solidFill>
                  <a:srgbClr val="0070C0"/>
                </a:solidFill>
              </a:rPr>
              <a:t>private static final </a:t>
            </a:r>
            <a:r>
              <a:rPr lang="en-US" b="1" dirty="0" err="1">
                <a:solidFill>
                  <a:srgbClr val="0070C0"/>
                </a:solidFill>
              </a:rPr>
              <a:t>ArrayList</a:t>
            </a:r>
            <a:r>
              <a:rPr lang="en-US" b="1" dirty="0">
                <a:solidFill>
                  <a:srgbClr val="0070C0"/>
                </a:solidFill>
              </a:rPr>
              <a:t>&lt;String&gt; values = new </a:t>
            </a:r>
            <a:r>
              <a:rPr lang="en-US" b="1" dirty="0" err="1">
                <a:solidFill>
                  <a:srgbClr val="0070C0"/>
                </a:solidFill>
              </a:rPr>
              <a:t>ArrayList</a:t>
            </a:r>
            <a:r>
              <a:rPr lang="en-US" b="1" dirty="0">
                <a:solidFill>
                  <a:srgbClr val="0070C0"/>
                </a:solidFill>
              </a:rPr>
              <a:t>&lt;&gt;();</a:t>
            </a:r>
            <a:br>
              <a:rPr lang="en-US" b="1" dirty="0">
                <a:solidFill>
                  <a:srgbClr val="0070C0"/>
                </a:solidFill>
              </a:rPr>
            </a:br>
            <a:r>
              <a:rPr lang="en-US" b="1" dirty="0">
                <a:solidFill>
                  <a:srgbClr val="0070C0"/>
                </a:solidFill>
              </a:rPr>
              <a:t>public static void main(String[] </a:t>
            </a:r>
            <a:r>
              <a:rPr lang="en-US" b="1" dirty="0" err="1">
                <a:solidFill>
                  <a:srgbClr val="0070C0"/>
                </a:solidFill>
              </a:rPr>
              <a:t>args</a:t>
            </a:r>
            <a:r>
              <a:rPr lang="en-US" b="1" dirty="0">
                <a:solidFill>
                  <a:srgbClr val="0070C0"/>
                </a:solidFill>
              </a:rPr>
              <a:t>) {</a:t>
            </a:r>
            <a:br>
              <a:rPr lang="en-US" b="1" dirty="0">
                <a:solidFill>
                  <a:srgbClr val="0070C0"/>
                </a:solidFill>
              </a:rPr>
            </a:br>
            <a:r>
              <a:rPr lang="en-US" b="1" dirty="0" err="1">
                <a:solidFill>
                  <a:srgbClr val="0070C0"/>
                </a:solidFill>
              </a:rPr>
              <a:t>values.add</a:t>
            </a:r>
            <a:r>
              <a:rPr lang="en-US" b="1" dirty="0">
                <a:solidFill>
                  <a:srgbClr val="0070C0"/>
                </a:solidFill>
              </a:rPr>
              <a:t>("changed");</a:t>
            </a:r>
            <a:br>
              <a:rPr lang="en-US" b="1" dirty="0">
                <a:solidFill>
                  <a:srgbClr val="0070C0"/>
                </a:solidFill>
              </a:rPr>
            </a:br>
            <a:r>
              <a:rPr lang="en-US" b="1" dirty="0">
                <a:solidFill>
                  <a:srgbClr val="0070C0"/>
                </a:solidFill>
              </a:rPr>
              <a:t>}</a:t>
            </a:r>
            <a:br>
              <a:rPr lang="en-US" b="1" dirty="0">
                <a:solidFill>
                  <a:srgbClr val="0070C0"/>
                </a:solidFill>
              </a:rPr>
            </a:br>
            <a:r>
              <a:rPr lang="en-US" dirty="0"/>
              <a:t>It actually does compile. values is a reference variable. We are allowed to call methods on reference variables. All the compiler can do is check that we don’t try to reassign the final values to point to a different object. </a:t>
            </a: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697436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85000" lnSpcReduction="10000"/>
          </a:bodyPr>
          <a:lstStyle/>
          <a:p>
            <a:r>
              <a:rPr lang="fr-FR" b="1" dirty="0">
                <a:solidFill>
                  <a:srgbClr val="FF0000"/>
                </a:solidFill>
              </a:rPr>
              <a:t>3-9-Static </a:t>
            </a:r>
            <a:r>
              <a:rPr lang="fr-FR" b="1" dirty="0" err="1">
                <a:solidFill>
                  <a:srgbClr val="FF0000"/>
                </a:solidFill>
              </a:rPr>
              <a:t>Initialization</a:t>
            </a:r>
            <a:r>
              <a:rPr lang="fr-FR" dirty="0">
                <a:solidFill>
                  <a:srgbClr val="FF0000"/>
                </a:solidFill>
              </a:rPr>
              <a:t> </a:t>
            </a:r>
            <a:r>
              <a:rPr lang="en-US" dirty="0"/>
              <a:t/>
            </a:r>
            <a:br>
              <a:rPr lang="en-US" dirty="0"/>
            </a:br>
            <a:r>
              <a:rPr lang="en-US" dirty="0"/>
              <a:t>In Chapter 1, we covered instance initializers that looked like unnamed methods. Just code</a:t>
            </a:r>
            <a:br>
              <a:rPr lang="en-US" dirty="0"/>
            </a:br>
            <a:r>
              <a:rPr lang="en-US" dirty="0"/>
              <a:t>inside braces. Static initializers look similar. They add the static keyword to specify they</a:t>
            </a:r>
            <a:br>
              <a:rPr lang="en-US" dirty="0"/>
            </a:br>
            <a:r>
              <a:rPr lang="en-US" dirty="0"/>
              <a:t>should be run when the class is first used. For example:</a:t>
            </a:r>
            <a:br>
              <a:rPr lang="en-US" dirty="0"/>
            </a:br>
            <a:r>
              <a:rPr lang="en-US" b="1" dirty="0">
                <a:solidFill>
                  <a:srgbClr val="0070C0"/>
                </a:solidFill>
              </a:rPr>
              <a:t>private static final </a:t>
            </a:r>
            <a:r>
              <a:rPr lang="en-US" b="1" dirty="0" err="1">
                <a:solidFill>
                  <a:srgbClr val="0070C0"/>
                </a:solidFill>
              </a:rPr>
              <a:t>int</a:t>
            </a:r>
            <a:r>
              <a:rPr lang="en-US" b="1" dirty="0">
                <a:solidFill>
                  <a:srgbClr val="0070C0"/>
                </a:solidFill>
              </a:rPr>
              <a:t> NUM_SECONDS_PER_HOUR;</a:t>
            </a:r>
            <a:br>
              <a:rPr lang="en-US" b="1" dirty="0">
                <a:solidFill>
                  <a:srgbClr val="0070C0"/>
                </a:solidFill>
              </a:rPr>
            </a:br>
            <a:r>
              <a:rPr lang="en-US" b="1" dirty="0">
                <a:solidFill>
                  <a:srgbClr val="0070C0"/>
                </a:solidFill>
              </a:rPr>
              <a:t>static {</a:t>
            </a:r>
            <a:br>
              <a:rPr lang="en-US" b="1" dirty="0">
                <a:solidFill>
                  <a:srgbClr val="0070C0"/>
                </a:solidFill>
              </a:rPr>
            </a:br>
            <a:r>
              <a:rPr lang="en-US" b="1" dirty="0" err="1">
                <a:solidFill>
                  <a:srgbClr val="0070C0"/>
                </a:solidFill>
              </a:rPr>
              <a:t>int</a:t>
            </a:r>
            <a:r>
              <a:rPr lang="en-US" b="1" dirty="0">
                <a:solidFill>
                  <a:srgbClr val="0070C0"/>
                </a:solidFill>
              </a:rPr>
              <a:t> </a:t>
            </a:r>
            <a:r>
              <a:rPr lang="en-US" b="1" dirty="0" err="1">
                <a:solidFill>
                  <a:srgbClr val="0070C0"/>
                </a:solidFill>
              </a:rPr>
              <a:t>numSecondsPerMinute</a:t>
            </a:r>
            <a:r>
              <a:rPr lang="en-US" b="1" dirty="0">
                <a:solidFill>
                  <a:srgbClr val="0070C0"/>
                </a:solidFill>
              </a:rPr>
              <a:t> = 60;</a:t>
            </a:r>
            <a:br>
              <a:rPr lang="en-US" b="1" dirty="0">
                <a:solidFill>
                  <a:srgbClr val="0070C0"/>
                </a:solidFill>
              </a:rPr>
            </a:br>
            <a:r>
              <a:rPr lang="en-US" b="1" dirty="0" err="1">
                <a:solidFill>
                  <a:srgbClr val="0070C0"/>
                </a:solidFill>
              </a:rPr>
              <a:t>int</a:t>
            </a:r>
            <a:r>
              <a:rPr lang="en-US" b="1" dirty="0">
                <a:solidFill>
                  <a:srgbClr val="0070C0"/>
                </a:solidFill>
              </a:rPr>
              <a:t> </a:t>
            </a:r>
            <a:r>
              <a:rPr lang="en-US" b="1" dirty="0" err="1">
                <a:solidFill>
                  <a:srgbClr val="0070C0"/>
                </a:solidFill>
              </a:rPr>
              <a:t>numMinutesPerHour</a:t>
            </a:r>
            <a:r>
              <a:rPr lang="en-US" b="1" dirty="0">
                <a:solidFill>
                  <a:srgbClr val="0070C0"/>
                </a:solidFill>
              </a:rPr>
              <a:t> = 60;</a:t>
            </a:r>
            <a:br>
              <a:rPr lang="en-US" b="1" dirty="0">
                <a:solidFill>
                  <a:srgbClr val="0070C0"/>
                </a:solidFill>
              </a:rPr>
            </a:br>
            <a:r>
              <a:rPr lang="en-US" b="1" dirty="0">
                <a:solidFill>
                  <a:srgbClr val="0070C0"/>
                </a:solidFill>
              </a:rPr>
              <a:t>NUM_SECONDS_PER_HOUR = </a:t>
            </a:r>
            <a:r>
              <a:rPr lang="en-US" b="1" dirty="0" err="1">
                <a:solidFill>
                  <a:srgbClr val="0070C0"/>
                </a:solidFill>
              </a:rPr>
              <a:t>numSecondsPerMinute</a:t>
            </a:r>
            <a:r>
              <a:rPr lang="en-US" b="1" dirty="0">
                <a:solidFill>
                  <a:srgbClr val="0070C0"/>
                </a:solidFill>
              </a:rPr>
              <a:t> * </a:t>
            </a:r>
            <a:r>
              <a:rPr lang="en-US" b="1" dirty="0" err="1">
                <a:solidFill>
                  <a:srgbClr val="0070C0"/>
                </a:solidFill>
              </a:rPr>
              <a:t>numMinutesPerHour</a:t>
            </a:r>
            <a:r>
              <a:rPr lang="en-US" b="1" dirty="0">
                <a:solidFill>
                  <a:srgbClr val="0070C0"/>
                </a:solidFill>
              </a:rPr>
              <a:t>;</a:t>
            </a:r>
            <a:br>
              <a:rPr lang="en-US" b="1" dirty="0">
                <a:solidFill>
                  <a:srgbClr val="0070C0"/>
                </a:solidFill>
              </a:rPr>
            </a:br>
            <a:r>
              <a:rPr lang="en-US" b="1" dirty="0">
                <a:solidFill>
                  <a:srgbClr val="0070C0"/>
                </a:solidFill>
              </a:rPr>
              <a:t>} </a:t>
            </a:r>
            <a:endParaRPr lang="fr-FR" b="1" dirty="0">
              <a:solidFill>
                <a:srgbClr val="0070C0"/>
              </a:solidFill>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592015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3-9-Static </a:t>
            </a:r>
            <a:r>
              <a:rPr lang="fr-FR" b="1" dirty="0" err="1">
                <a:solidFill>
                  <a:srgbClr val="FF0000"/>
                </a:solidFill>
              </a:rPr>
              <a:t>Initialization</a:t>
            </a:r>
            <a:r>
              <a:rPr lang="fr-FR" dirty="0">
                <a:solidFill>
                  <a:srgbClr val="FF0000"/>
                </a:solidFill>
              </a:rPr>
              <a:t> </a:t>
            </a:r>
            <a:r>
              <a:rPr lang="en-US" dirty="0"/>
              <a:t/>
            </a:r>
            <a:br>
              <a:rPr lang="en-US" dirty="0"/>
            </a:br>
            <a:endParaRPr lang="fr-FR" b="1" dirty="0">
              <a:solidFill>
                <a:srgbClr val="0070C0"/>
              </a:solidFill>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880" y="3093027"/>
            <a:ext cx="58483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7412182" y="3093027"/>
            <a:ext cx="3934691" cy="2585323"/>
          </a:xfrm>
          <a:prstGeom prst="rect">
            <a:avLst/>
          </a:prstGeom>
          <a:noFill/>
        </p:spPr>
        <p:txBody>
          <a:bodyPr wrap="square" rtlCol="0">
            <a:spAutoFit/>
          </a:bodyPr>
          <a:lstStyle/>
          <a:p>
            <a:r>
              <a:rPr lang="en-US" dirty="0"/>
              <a:t>Line 17 declares a final variable that never gets initialized.</a:t>
            </a:r>
            <a:br>
              <a:rPr lang="en-US" dirty="0"/>
            </a:br>
            <a:r>
              <a:rPr lang="en-US" dirty="0"/>
              <a:t>The compiler gives a compiler error because it knows that the static blocks are the only place</a:t>
            </a:r>
            <a:br>
              <a:rPr lang="en-US" dirty="0"/>
            </a:br>
            <a:r>
              <a:rPr lang="en-US" dirty="0"/>
              <a:t>the variable could possibly get initialized. Since the programmer forgot, this is clearly an error. </a:t>
            </a:r>
            <a:br>
              <a:rPr lang="en-US" dirty="0"/>
            </a:br>
            <a:endParaRPr lang="fr-FR" dirty="0"/>
          </a:p>
        </p:txBody>
      </p:sp>
    </p:spTree>
    <p:extLst>
      <p:ext uri="{BB962C8B-B14F-4D97-AF65-F5344CB8AC3E}">
        <p14:creationId xmlns:p14="http://schemas.microsoft.com/office/powerpoint/2010/main" val="358558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3-10-Static Imports</a:t>
            </a:r>
            <a:r>
              <a:rPr lang="fr-FR" dirty="0">
                <a:solidFill>
                  <a:srgbClr val="FF0000"/>
                </a:solidFill>
              </a:rPr>
              <a:t> </a:t>
            </a:r>
            <a:r>
              <a:rPr lang="en-US" dirty="0"/>
              <a:t/>
            </a:r>
            <a:br>
              <a:rPr lang="en-US"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670" y="2590801"/>
            <a:ext cx="7239332" cy="3346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542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fr-FR" b="1" dirty="0">
                <a:solidFill>
                  <a:srgbClr val="FF0000"/>
                </a:solidFill>
              </a:rPr>
              <a:t>3-10-Static Imports</a:t>
            </a:r>
            <a:r>
              <a:rPr lang="fr-FR" dirty="0">
                <a:solidFill>
                  <a:srgbClr val="FF0000"/>
                </a:solidFill>
              </a:rPr>
              <a:t> </a:t>
            </a:r>
            <a:r>
              <a:rPr lang="en-US" dirty="0"/>
              <a:t/>
            </a:r>
            <a:br>
              <a:rPr lang="en-US" dirty="0"/>
            </a:br>
            <a:r>
              <a:rPr lang="fr-FR" dirty="0"/>
              <a:t>The </a:t>
            </a:r>
            <a:r>
              <a:rPr lang="fr-FR" dirty="0" err="1"/>
              <a:t>previous</a:t>
            </a:r>
            <a:r>
              <a:rPr lang="fr-FR" dirty="0"/>
              <a:t> </a:t>
            </a:r>
            <a:r>
              <a:rPr lang="fr-FR" dirty="0" err="1"/>
              <a:t>method</a:t>
            </a:r>
            <a:r>
              <a:rPr lang="fr-FR" dirty="0"/>
              <a:t> has one </a:t>
            </a:r>
            <a:r>
              <a:rPr lang="fr-FR" dirty="0" err="1"/>
              <a:t>static</a:t>
            </a:r>
            <a:r>
              <a:rPr lang="fr-FR" dirty="0"/>
              <a:t> </a:t>
            </a:r>
            <a:r>
              <a:rPr lang="fr-FR" dirty="0" err="1"/>
              <a:t>method</a:t>
            </a:r>
            <a:r>
              <a:rPr lang="fr-FR" dirty="0"/>
              <a:t> call: </a:t>
            </a:r>
            <a:r>
              <a:rPr lang="fr-FR" dirty="0" err="1"/>
              <a:t>Arrays.asList</a:t>
            </a:r>
            <a:r>
              <a:rPr lang="fr-FR" dirty="0"/>
              <a:t>. Rewriting the code to use a </a:t>
            </a:r>
            <a:r>
              <a:rPr lang="fr-FR" dirty="0" err="1"/>
              <a:t>static</a:t>
            </a:r>
            <a:r>
              <a:rPr lang="fr-FR" dirty="0"/>
              <a:t> import </a:t>
            </a:r>
            <a:r>
              <a:rPr lang="fr-FR" dirty="0" err="1"/>
              <a:t>yields</a:t>
            </a:r>
            <a:r>
              <a:rPr lang="fr-FR" dirty="0"/>
              <a:t> the </a:t>
            </a:r>
            <a:r>
              <a:rPr lang="fr-FR" dirty="0" err="1"/>
              <a:t>following</a:t>
            </a:r>
            <a:r>
              <a:rPr lang="fr-FR" dirty="0"/>
              <a:t>:</a:t>
            </a:r>
            <a:br>
              <a:rPr lang="fr-FR" dirty="0"/>
            </a:br>
            <a:r>
              <a:rPr lang="fr-FR" dirty="0"/>
              <a:t>import </a:t>
            </a:r>
            <a:r>
              <a:rPr lang="fr-FR" dirty="0" err="1"/>
              <a:t>java.util.List</a:t>
            </a:r>
            <a:r>
              <a:rPr lang="fr-FR" dirty="0"/>
              <a:t>;</a:t>
            </a:r>
            <a:br>
              <a:rPr lang="fr-FR" dirty="0"/>
            </a:br>
            <a:r>
              <a:rPr lang="fr-FR" b="1" dirty="0">
                <a:solidFill>
                  <a:srgbClr val="0070C0"/>
                </a:solidFill>
              </a:rPr>
              <a:t>import </a:t>
            </a:r>
            <a:r>
              <a:rPr lang="fr-FR" b="1" dirty="0" err="1">
                <a:solidFill>
                  <a:srgbClr val="0070C0"/>
                </a:solidFill>
              </a:rPr>
              <a:t>static</a:t>
            </a:r>
            <a:r>
              <a:rPr lang="fr-FR" b="1" dirty="0">
                <a:solidFill>
                  <a:srgbClr val="0070C0"/>
                </a:solidFill>
              </a:rPr>
              <a:t> </a:t>
            </a:r>
            <a:r>
              <a:rPr lang="fr-FR" b="1" dirty="0" err="1">
                <a:solidFill>
                  <a:srgbClr val="0070C0"/>
                </a:solidFill>
              </a:rPr>
              <a:t>java.util.Arrays.asList</a:t>
            </a:r>
            <a:r>
              <a:rPr lang="fr-FR" b="1" dirty="0">
                <a:solidFill>
                  <a:srgbClr val="0070C0"/>
                </a:solidFill>
              </a:rPr>
              <a:t>; // </a:t>
            </a:r>
            <a:r>
              <a:rPr lang="fr-FR" b="1" dirty="0" err="1">
                <a:solidFill>
                  <a:srgbClr val="0070C0"/>
                </a:solidFill>
              </a:rPr>
              <a:t>static</a:t>
            </a:r>
            <a:r>
              <a:rPr lang="fr-FR" b="1" dirty="0">
                <a:solidFill>
                  <a:srgbClr val="0070C0"/>
                </a:solidFill>
              </a:rPr>
              <a:t> import</a:t>
            </a:r>
            <a:r>
              <a:rPr lang="fr-FR" dirty="0"/>
              <a:t/>
            </a:r>
            <a:br>
              <a:rPr lang="fr-FR" dirty="0"/>
            </a:br>
            <a:r>
              <a:rPr lang="fr-FR" dirty="0"/>
              <a:t>public class </a:t>
            </a:r>
            <a:r>
              <a:rPr lang="fr-FR" dirty="0" err="1"/>
              <a:t>StaticImports</a:t>
            </a:r>
            <a:r>
              <a:rPr lang="fr-FR" dirty="0"/>
              <a:t> {</a:t>
            </a:r>
            <a:br>
              <a:rPr lang="fr-FR" dirty="0"/>
            </a:br>
            <a:r>
              <a:rPr lang="fr-FR" dirty="0"/>
              <a:t>public </a:t>
            </a:r>
            <a:r>
              <a:rPr lang="fr-FR" dirty="0" err="1"/>
              <a:t>static</a:t>
            </a:r>
            <a:r>
              <a:rPr lang="fr-FR" dirty="0"/>
              <a:t> </a:t>
            </a:r>
            <a:r>
              <a:rPr lang="fr-FR" dirty="0" err="1"/>
              <a:t>void</a:t>
            </a:r>
            <a:r>
              <a:rPr lang="fr-FR" dirty="0"/>
              <a:t> main(String[] </a:t>
            </a:r>
            <a:r>
              <a:rPr lang="fr-FR" dirty="0" err="1"/>
              <a:t>args</a:t>
            </a:r>
            <a:r>
              <a:rPr lang="fr-FR" dirty="0"/>
              <a:t>) {</a:t>
            </a:r>
            <a:br>
              <a:rPr lang="fr-FR" dirty="0"/>
            </a:br>
            <a:r>
              <a:rPr lang="fr-FR" dirty="0"/>
              <a:t>List&lt;String&gt; </a:t>
            </a:r>
            <a:r>
              <a:rPr lang="fr-FR" dirty="0" err="1"/>
              <a:t>list</a:t>
            </a:r>
            <a:r>
              <a:rPr lang="fr-FR" dirty="0"/>
              <a:t> = </a:t>
            </a:r>
            <a:r>
              <a:rPr lang="fr-FR" dirty="0" err="1"/>
              <a:t>asList</a:t>
            </a:r>
            <a:r>
              <a:rPr lang="fr-FR" dirty="0"/>
              <a:t>("one", "</a:t>
            </a:r>
            <a:r>
              <a:rPr lang="fr-FR" dirty="0" err="1"/>
              <a:t>two</a:t>
            </a:r>
            <a:r>
              <a:rPr lang="fr-FR" dirty="0"/>
              <a:t>"); // no </a:t>
            </a:r>
            <a:r>
              <a:rPr lang="fr-FR" dirty="0" err="1"/>
              <a:t>Arrays</a:t>
            </a:r>
            <a:r>
              <a:rPr lang="fr-FR" dirty="0"/>
              <a:t>.</a:t>
            </a:r>
            <a:br>
              <a:rPr lang="fr-FR" dirty="0"/>
            </a:br>
            <a:r>
              <a:rPr lang="fr-FR" dirty="0"/>
              <a:t>} }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59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754850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390" y="2763982"/>
            <a:ext cx="799147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05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3-Applying Access </a:t>
            </a:r>
            <a:r>
              <a:rPr lang="fr-FR" b="1" dirty="0" err="1">
                <a:solidFill>
                  <a:srgbClr val="FF0000"/>
                </a:solidFill>
              </a:rPr>
              <a:t>Modifiers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b="1" dirty="0">
                <a:solidFill>
                  <a:srgbClr val="FF0000"/>
                </a:solidFill>
              </a:rPr>
              <a:t>3-10-Static Imports</a:t>
            </a:r>
            <a:r>
              <a:rPr lang="fr-FR" dirty="0">
                <a:solidFill>
                  <a:srgbClr val="FF0000"/>
                </a:solidFill>
              </a:rPr>
              <a:t> </a:t>
            </a: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431" y="3036311"/>
            <a:ext cx="8912044" cy="28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1491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4-Passing Data </a:t>
            </a:r>
            <a:r>
              <a:rPr lang="fr-FR" b="1" dirty="0" err="1">
                <a:solidFill>
                  <a:srgbClr val="FF0000"/>
                </a:solidFill>
              </a:rPr>
              <a:t>Among</a:t>
            </a:r>
            <a:r>
              <a:rPr lang="fr-FR" b="1" dirty="0">
                <a:solidFill>
                  <a:srgbClr val="FF0000"/>
                </a:solidFill>
              </a:rPr>
              <a:t>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20000"/>
          </a:bodyPr>
          <a:lstStyle/>
          <a:p>
            <a:r>
              <a:rPr lang="en-US" dirty="0">
                <a:solidFill>
                  <a:srgbClr val="FF0000"/>
                </a:solidFill>
              </a:rPr>
              <a:t>Java is a “pass-by-value” language</a:t>
            </a:r>
            <a:r>
              <a:rPr lang="en-US" dirty="0"/>
              <a:t>. This means that a copy of the variable is made and the method receives that copy. Assignments made in the method do not affect the caller. Let’s look at an example:</a:t>
            </a:r>
            <a:br>
              <a:rPr lang="en-US" dirty="0"/>
            </a:br>
            <a:r>
              <a:rPr lang="en-US" b="1" dirty="0">
                <a:solidFill>
                  <a:srgbClr val="0070C0"/>
                </a:solidFill>
              </a:rPr>
              <a:t>2: public static void main(String[] </a:t>
            </a:r>
            <a:r>
              <a:rPr lang="en-US" b="1" dirty="0" err="1">
                <a:solidFill>
                  <a:srgbClr val="0070C0"/>
                </a:solidFill>
              </a:rPr>
              <a:t>args</a:t>
            </a:r>
            <a:r>
              <a:rPr lang="en-US" b="1" dirty="0">
                <a:solidFill>
                  <a:srgbClr val="0070C0"/>
                </a:solidFill>
              </a:rPr>
              <a:t>) {</a:t>
            </a:r>
            <a:br>
              <a:rPr lang="en-US" b="1" dirty="0">
                <a:solidFill>
                  <a:srgbClr val="0070C0"/>
                </a:solidFill>
              </a:rPr>
            </a:br>
            <a:r>
              <a:rPr lang="en-US" b="1" dirty="0">
                <a:solidFill>
                  <a:srgbClr val="0070C0"/>
                </a:solidFill>
              </a:rPr>
              <a:t>3: </a:t>
            </a:r>
            <a:r>
              <a:rPr lang="en-US" b="1" dirty="0" err="1">
                <a:solidFill>
                  <a:srgbClr val="0070C0"/>
                </a:solidFill>
              </a:rPr>
              <a:t>int</a:t>
            </a:r>
            <a:r>
              <a:rPr lang="en-US" b="1" dirty="0">
                <a:solidFill>
                  <a:srgbClr val="0070C0"/>
                </a:solidFill>
              </a:rPr>
              <a:t> </a:t>
            </a:r>
            <a:r>
              <a:rPr lang="en-US" b="1" dirty="0" err="1">
                <a:solidFill>
                  <a:srgbClr val="0070C0"/>
                </a:solidFill>
              </a:rPr>
              <a:t>num</a:t>
            </a:r>
            <a:r>
              <a:rPr lang="en-US" b="1" dirty="0">
                <a:solidFill>
                  <a:srgbClr val="0070C0"/>
                </a:solidFill>
              </a:rPr>
              <a:t> = 4;</a:t>
            </a:r>
            <a:br>
              <a:rPr lang="en-US" b="1" dirty="0">
                <a:solidFill>
                  <a:srgbClr val="0070C0"/>
                </a:solidFill>
              </a:rPr>
            </a:br>
            <a:r>
              <a:rPr lang="en-US" b="1" dirty="0">
                <a:solidFill>
                  <a:srgbClr val="0070C0"/>
                </a:solidFill>
              </a:rPr>
              <a:t>4: </a:t>
            </a:r>
            <a:r>
              <a:rPr lang="en-US" b="1" dirty="0" err="1">
                <a:solidFill>
                  <a:srgbClr val="0070C0"/>
                </a:solidFill>
              </a:rPr>
              <a:t>newNumber</a:t>
            </a:r>
            <a:r>
              <a:rPr lang="en-US" b="1" dirty="0">
                <a:solidFill>
                  <a:srgbClr val="0070C0"/>
                </a:solidFill>
              </a:rPr>
              <a:t>(</a:t>
            </a:r>
            <a:r>
              <a:rPr lang="en-US" b="1" dirty="0" err="1">
                <a:solidFill>
                  <a:srgbClr val="0070C0"/>
                </a:solidFill>
              </a:rPr>
              <a:t>num</a:t>
            </a:r>
            <a:r>
              <a:rPr lang="en-US" b="1" dirty="0">
                <a:solidFill>
                  <a:srgbClr val="0070C0"/>
                </a:solidFill>
              </a:rPr>
              <a:t>); </a:t>
            </a:r>
            <a:br>
              <a:rPr lang="en-US" b="1" dirty="0">
                <a:solidFill>
                  <a:srgbClr val="0070C0"/>
                </a:solidFill>
              </a:rPr>
            </a:br>
            <a:r>
              <a:rPr lang="fr-FR" b="1" dirty="0">
                <a:solidFill>
                  <a:srgbClr val="0070C0"/>
                </a:solidFill>
              </a:rPr>
              <a:t>5: </a:t>
            </a:r>
            <a:r>
              <a:rPr lang="fr-FR" b="1" dirty="0" err="1">
                <a:solidFill>
                  <a:srgbClr val="0070C0"/>
                </a:solidFill>
              </a:rPr>
              <a:t>System.out.println</a:t>
            </a:r>
            <a:r>
              <a:rPr lang="fr-FR" b="1" dirty="0">
                <a:solidFill>
                  <a:srgbClr val="0070C0"/>
                </a:solidFill>
              </a:rPr>
              <a:t>(</a:t>
            </a:r>
            <a:r>
              <a:rPr lang="fr-FR" b="1" dirty="0" err="1">
                <a:solidFill>
                  <a:srgbClr val="0070C0"/>
                </a:solidFill>
              </a:rPr>
              <a:t>num</a:t>
            </a:r>
            <a:r>
              <a:rPr lang="fr-FR" b="1" dirty="0">
                <a:solidFill>
                  <a:srgbClr val="0070C0"/>
                </a:solidFill>
              </a:rPr>
              <a:t>); // 4</a:t>
            </a:r>
            <a:br>
              <a:rPr lang="fr-FR" b="1" dirty="0">
                <a:solidFill>
                  <a:srgbClr val="0070C0"/>
                </a:solidFill>
              </a:rPr>
            </a:br>
            <a:r>
              <a:rPr lang="fr-FR" b="1" dirty="0">
                <a:solidFill>
                  <a:srgbClr val="0070C0"/>
                </a:solidFill>
              </a:rPr>
              <a:t>6: }</a:t>
            </a:r>
            <a:br>
              <a:rPr lang="fr-FR" b="1" dirty="0">
                <a:solidFill>
                  <a:srgbClr val="0070C0"/>
                </a:solidFill>
              </a:rPr>
            </a:br>
            <a:r>
              <a:rPr lang="fr-FR" b="1" dirty="0">
                <a:solidFill>
                  <a:srgbClr val="0070C0"/>
                </a:solidFill>
              </a:rPr>
              <a:t>7: public </a:t>
            </a:r>
            <a:r>
              <a:rPr lang="fr-FR" b="1" dirty="0" err="1">
                <a:solidFill>
                  <a:srgbClr val="0070C0"/>
                </a:solidFill>
              </a:rPr>
              <a:t>static</a:t>
            </a:r>
            <a:r>
              <a:rPr lang="fr-FR" b="1" dirty="0">
                <a:solidFill>
                  <a:srgbClr val="0070C0"/>
                </a:solidFill>
              </a:rPr>
              <a:t> </a:t>
            </a:r>
            <a:r>
              <a:rPr lang="fr-FR" b="1" dirty="0" err="1">
                <a:solidFill>
                  <a:srgbClr val="0070C0"/>
                </a:solidFill>
              </a:rPr>
              <a:t>void</a:t>
            </a:r>
            <a:r>
              <a:rPr lang="fr-FR" b="1" dirty="0">
                <a:solidFill>
                  <a:srgbClr val="0070C0"/>
                </a:solidFill>
              </a:rPr>
              <a:t> </a:t>
            </a:r>
            <a:r>
              <a:rPr lang="fr-FR" b="1" dirty="0" err="1">
                <a:solidFill>
                  <a:srgbClr val="0070C0"/>
                </a:solidFill>
              </a:rPr>
              <a:t>newNumber</a:t>
            </a:r>
            <a:r>
              <a:rPr lang="fr-FR" b="1" dirty="0">
                <a:solidFill>
                  <a:srgbClr val="0070C0"/>
                </a:solidFill>
              </a:rPr>
              <a:t>(</a:t>
            </a:r>
            <a:r>
              <a:rPr lang="fr-FR" b="1" dirty="0" err="1">
                <a:solidFill>
                  <a:srgbClr val="0070C0"/>
                </a:solidFill>
              </a:rPr>
              <a:t>int</a:t>
            </a:r>
            <a:r>
              <a:rPr lang="fr-FR" b="1" dirty="0">
                <a:solidFill>
                  <a:srgbClr val="0070C0"/>
                </a:solidFill>
              </a:rPr>
              <a:t> </a:t>
            </a:r>
            <a:r>
              <a:rPr lang="fr-FR" b="1" dirty="0" err="1">
                <a:solidFill>
                  <a:srgbClr val="0070C0"/>
                </a:solidFill>
              </a:rPr>
              <a:t>num</a:t>
            </a:r>
            <a:r>
              <a:rPr lang="fr-FR" b="1" dirty="0">
                <a:solidFill>
                  <a:srgbClr val="0070C0"/>
                </a:solidFill>
              </a:rPr>
              <a:t>) {</a:t>
            </a:r>
            <a:br>
              <a:rPr lang="fr-FR" b="1" dirty="0">
                <a:solidFill>
                  <a:srgbClr val="0070C0"/>
                </a:solidFill>
              </a:rPr>
            </a:br>
            <a:r>
              <a:rPr lang="fr-FR" b="1" dirty="0">
                <a:solidFill>
                  <a:srgbClr val="0070C0"/>
                </a:solidFill>
              </a:rPr>
              <a:t>8: </a:t>
            </a:r>
            <a:r>
              <a:rPr lang="fr-FR" b="1" dirty="0" err="1">
                <a:solidFill>
                  <a:srgbClr val="0070C0"/>
                </a:solidFill>
              </a:rPr>
              <a:t>num</a:t>
            </a:r>
            <a:r>
              <a:rPr lang="fr-FR" b="1" dirty="0">
                <a:solidFill>
                  <a:srgbClr val="0070C0"/>
                </a:solidFill>
              </a:rPr>
              <a:t> = 8;</a:t>
            </a:r>
            <a:br>
              <a:rPr lang="fr-FR" b="1" dirty="0">
                <a:solidFill>
                  <a:srgbClr val="0070C0"/>
                </a:solidFill>
              </a:rPr>
            </a:br>
            <a:r>
              <a:rPr lang="fr-FR" b="1" dirty="0">
                <a:solidFill>
                  <a:srgbClr val="0070C0"/>
                </a:solidFill>
              </a:rPr>
              <a:t>9: }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611202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4-Passing Data </a:t>
            </a:r>
            <a:r>
              <a:rPr lang="fr-FR" b="1" dirty="0" err="1">
                <a:solidFill>
                  <a:srgbClr val="FF0000"/>
                </a:solidFill>
              </a:rPr>
              <a:t>Among</a:t>
            </a:r>
            <a:r>
              <a:rPr lang="fr-FR" b="1" dirty="0">
                <a:solidFill>
                  <a:srgbClr val="FF0000"/>
                </a:solidFill>
              </a:rPr>
              <a:t>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10000"/>
          </a:bodyPr>
          <a:lstStyle/>
          <a:p>
            <a:r>
              <a:rPr lang="en-US" dirty="0"/>
              <a:t>Now that you’ve seen primitives, let’s try an example with a reference type. What do you think is output by the following code?</a:t>
            </a:r>
            <a:br>
              <a:rPr lang="en-US" dirty="0"/>
            </a:br>
            <a:r>
              <a:rPr lang="en-US" b="1" dirty="0">
                <a:solidFill>
                  <a:srgbClr val="0070C0"/>
                </a:solidFill>
              </a:rPr>
              <a:t>public static void main(String[] </a:t>
            </a:r>
            <a:r>
              <a:rPr lang="en-US" b="1" dirty="0" err="1">
                <a:solidFill>
                  <a:srgbClr val="0070C0"/>
                </a:solidFill>
              </a:rPr>
              <a:t>args</a:t>
            </a:r>
            <a:r>
              <a:rPr lang="en-US" b="1" dirty="0">
                <a:solidFill>
                  <a:srgbClr val="0070C0"/>
                </a:solidFill>
              </a:rPr>
              <a:t>) {</a:t>
            </a:r>
            <a:br>
              <a:rPr lang="en-US" b="1" dirty="0">
                <a:solidFill>
                  <a:srgbClr val="0070C0"/>
                </a:solidFill>
              </a:rPr>
            </a:br>
            <a:r>
              <a:rPr lang="en-US" b="1" dirty="0">
                <a:solidFill>
                  <a:srgbClr val="0070C0"/>
                </a:solidFill>
              </a:rPr>
              <a:t>String name = "Webby";</a:t>
            </a:r>
            <a:br>
              <a:rPr lang="en-US" b="1" dirty="0">
                <a:solidFill>
                  <a:srgbClr val="0070C0"/>
                </a:solidFill>
              </a:rPr>
            </a:br>
            <a:r>
              <a:rPr lang="en-US" b="1" dirty="0">
                <a:solidFill>
                  <a:srgbClr val="0070C0"/>
                </a:solidFill>
              </a:rPr>
              <a:t>speak(name);</a:t>
            </a:r>
            <a:br>
              <a:rPr lang="en-US" b="1" dirty="0">
                <a:solidFill>
                  <a:srgbClr val="0070C0"/>
                </a:solidFill>
              </a:rPr>
            </a:br>
            <a:r>
              <a:rPr lang="en-US" b="1" dirty="0" err="1">
                <a:solidFill>
                  <a:srgbClr val="0070C0"/>
                </a:solidFill>
              </a:rPr>
              <a:t>System.out.println</a:t>
            </a:r>
            <a:r>
              <a:rPr lang="en-US" b="1" dirty="0">
                <a:solidFill>
                  <a:srgbClr val="0070C0"/>
                </a:solidFill>
              </a:rPr>
              <a:t>(name);</a:t>
            </a:r>
            <a:br>
              <a:rPr lang="en-US" b="1" dirty="0">
                <a:solidFill>
                  <a:srgbClr val="0070C0"/>
                </a:solidFill>
              </a:rPr>
            </a:br>
            <a:r>
              <a:rPr lang="en-US" b="1" dirty="0">
                <a:solidFill>
                  <a:srgbClr val="0070C0"/>
                </a:solidFill>
              </a:rPr>
              <a:t>}</a:t>
            </a:r>
            <a:br>
              <a:rPr lang="en-US" b="1" dirty="0">
                <a:solidFill>
                  <a:srgbClr val="0070C0"/>
                </a:solidFill>
              </a:rPr>
            </a:br>
            <a:r>
              <a:rPr lang="en-US" b="1" dirty="0">
                <a:solidFill>
                  <a:srgbClr val="0070C0"/>
                </a:solidFill>
              </a:rPr>
              <a:t>public static void speak(String name) {</a:t>
            </a:r>
            <a:br>
              <a:rPr lang="en-US" b="1" dirty="0">
                <a:solidFill>
                  <a:srgbClr val="0070C0"/>
                </a:solidFill>
              </a:rPr>
            </a:br>
            <a:r>
              <a:rPr lang="en-US" b="1" dirty="0">
                <a:solidFill>
                  <a:srgbClr val="0070C0"/>
                </a:solidFill>
              </a:rPr>
              <a:t>name = "Sparky";</a:t>
            </a:r>
            <a:br>
              <a:rPr lang="en-US" b="1" dirty="0">
                <a:solidFill>
                  <a:srgbClr val="0070C0"/>
                </a:solidFill>
              </a:rPr>
            </a:br>
            <a:r>
              <a:rPr lang="en-US" b="1" dirty="0">
                <a:solidFill>
                  <a:srgbClr val="0070C0"/>
                </a:solidFill>
              </a:rPr>
              <a:t>} </a:t>
            </a:r>
            <a:endParaRPr lang="fr-FR" b="1" dirty="0">
              <a:solidFill>
                <a:srgbClr val="0070C0"/>
              </a:solidFill>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
        <p:nvSpPr>
          <p:cNvPr id="7" name="ZoneTexte 6"/>
          <p:cNvSpPr txBox="1"/>
          <p:nvPr/>
        </p:nvSpPr>
        <p:spPr>
          <a:xfrm>
            <a:off x="6553200" y="3338945"/>
            <a:ext cx="3186545" cy="1754326"/>
          </a:xfrm>
          <a:prstGeom prst="rect">
            <a:avLst/>
          </a:prstGeom>
          <a:noFill/>
        </p:spPr>
        <p:txBody>
          <a:bodyPr wrap="square" rtlCol="0">
            <a:spAutoFit/>
          </a:bodyPr>
          <a:lstStyle/>
          <a:p>
            <a:r>
              <a:rPr lang="en-US" dirty="0"/>
              <a:t>The correct answer is Webby. Just as in the primitive example, the variable assignment is</a:t>
            </a:r>
            <a:br>
              <a:rPr lang="en-US" dirty="0"/>
            </a:br>
            <a:r>
              <a:rPr lang="en-US" dirty="0"/>
              <a:t>only to the method parameter and doesn’t affect the caller. </a:t>
            </a:r>
            <a:br>
              <a:rPr lang="en-US" dirty="0"/>
            </a:br>
            <a:endParaRPr lang="fr-FR" dirty="0"/>
          </a:p>
        </p:txBody>
      </p:sp>
    </p:spTree>
    <p:extLst>
      <p:ext uri="{BB962C8B-B14F-4D97-AF65-F5344CB8AC3E}">
        <p14:creationId xmlns:p14="http://schemas.microsoft.com/office/powerpoint/2010/main" val="127867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4-Passing Data </a:t>
            </a:r>
            <a:r>
              <a:rPr lang="fr-FR" b="1" dirty="0" err="1">
                <a:solidFill>
                  <a:srgbClr val="FF0000"/>
                </a:solidFill>
              </a:rPr>
              <a:t>Among</a:t>
            </a:r>
            <a:r>
              <a:rPr lang="fr-FR" b="1" dirty="0">
                <a:solidFill>
                  <a:srgbClr val="FF0000"/>
                </a:solidFill>
              </a:rPr>
              <a:t>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92500" lnSpcReduction="10000"/>
          </a:bodyPr>
          <a:lstStyle/>
          <a:p>
            <a:r>
              <a:rPr lang="en-US" dirty="0"/>
              <a:t>As an example, we have code that calls a method on the </a:t>
            </a:r>
            <a:r>
              <a:rPr lang="en-US" dirty="0" err="1"/>
              <a:t>StringBuilder</a:t>
            </a:r>
            <a:r>
              <a:rPr lang="en-US" dirty="0"/>
              <a:t> passed into the method: </a:t>
            </a:r>
            <a:br>
              <a:rPr lang="en-US" dirty="0"/>
            </a:br>
            <a:r>
              <a:rPr lang="fr-FR" b="1" dirty="0">
                <a:solidFill>
                  <a:srgbClr val="0070C0"/>
                </a:solidFill>
              </a:rPr>
              <a:t>public </a:t>
            </a:r>
            <a:r>
              <a:rPr lang="fr-FR" b="1" dirty="0" err="1">
                <a:solidFill>
                  <a:srgbClr val="0070C0"/>
                </a:solidFill>
              </a:rPr>
              <a:t>static</a:t>
            </a:r>
            <a:r>
              <a:rPr lang="fr-FR" b="1" dirty="0">
                <a:solidFill>
                  <a:srgbClr val="0070C0"/>
                </a:solidFill>
              </a:rPr>
              <a:t> </a:t>
            </a:r>
            <a:r>
              <a:rPr lang="fr-FR" b="1" dirty="0" err="1">
                <a:solidFill>
                  <a:srgbClr val="0070C0"/>
                </a:solidFill>
              </a:rPr>
              <a:t>void</a:t>
            </a:r>
            <a:r>
              <a:rPr lang="fr-FR" b="1" dirty="0">
                <a:solidFill>
                  <a:srgbClr val="0070C0"/>
                </a:solidFill>
              </a:rPr>
              <a:t> main(String[] </a:t>
            </a:r>
            <a:r>
              <a:rPr lang="fr-FR" b="1" dirty="0" err="1">
                <a:solidFill>
                  <a:srgbClr val="0070C0"/>
                </a:solidFill>
              </a:rPr>
              <a:t>args</a:t>
            </a:r>
            <a:r>
              <a:rPr lang="fr-FR" b="1" dirty="0">
                <a:solidFill>
                  <a:srgbClr val="0070C0"/>
                </a:solidFill>
              </a:rPr>
              <a:t>) {</a:t>
            </a:r>
            <a:br>
              <a:rPr lang="fr-FR" b="1" dirty="0">
                <a:solidFill>
                  <a:srgbClr val="0070C0"/>
                </a:solidFill>
              </a:rPr>
            </a:br>
            <a:r>
              <a:rPr lang="fr-FR" b="1" dirty="0" err="1">
                <a:solidFill>
                  <a:srgbClr val="0070C0"/>
                </a:solidFill>
              </a:rPr>
              <a:t>StringBuilder</a:t>
            </a:r>
            <a:r>
              <a:rPr lang="fr-FR" b="1" dirty="0">
                <a:solidFill>
                  <a:srgbClr val="0070C0"/>
                </a:solidFill>
              </a:rPr>
              <a:t> </a:t>
            </a:r>
            <a:r>
              <a:rPr lang="fr-FR" b="1" dirty="0" err="1">
                <a:solidFill>
                  <a:srgbClr val="0070C0"/>
                </a:solidFill>
              </a:rPr>
              <a:t>name</a:t>
            </a:r>
            <a:r>
              <a:rPr lang="fr-FR" b="1" dirty="0">
                <a:solidFill>
                  <a:srgbClr val="0070C0"/>
                </a:solidFill>
              </a:rPr>
              <a:t> = new </a:t>
            </a:r>
            <a:r>
              <a:rPr lang="fr-FR" b="1" dirty="0" err="1">
                <a:solidFill>
                  <a:srgbClr val="0070C0"/>
                </a:solidFill>
              </a:rPr>
              <a:t>StringBuilder</a:t>
            </a:r>
            <a:r>
              <a:rPr lang="fr-FR" b="1" dirty="0">
                <a:solidFill>
                  <a:srgbClr val="0070C0"/>
                </a:solidFill>
              </a:rPr>
              <a:t>();</a:t>
            </a:r>
            <a:br>
              <a:rPr lang="fr-FR" b="1" dirty="0">
                <a:solidFill>
                  <a:srgbClr val="0070C0"/>
                </a:solidFill>
              </a:rPr>
            </a:br>
            <a:r>
              <a:rPr lang="fr-FR" b="1" dirty="0" err="1">
                <a:solidFill>
                  <a:srgbClr val="0070C0"/>
                </a:solidFill>
              </a:rPr>
              <a:t>speak</a:t>
            </a:r>
            <a:r>
              <a:rPr lang="fr-FR" b="1" dirty="0">
                <a:solidFill>
                  <a:srgbClr val="0070C0"/>
                </a:solidFill>
              </a:rPr>
              <a:t>(</a:t>
            </a:r>
            <a:r>
              <a:rPr lang="fr-FR" b="1" dirty="0" err="1">
                <a:solidFill>
                  <a:srgbClr val="0070C0"/>
                </a:solidFill>
              </a:rPr>
              <a:t>name</a:t>
            </a:r>
            <a:r>
              <a:rPr lang="fr-FR" b="1" dirty="0">
                <a:solidFill>
                  <a:srgbClr val="0070C0"/>
                </a:solidFill>
              </a:rPr>
              <a:t>);</a:t>
            </a:r>
            <a:br>
              <a:rPr lang="fr-FR" b="1" dirty="0">
                <a:solidFill>
                  <a:srgbClr val="0070C0"/>
                </a:solidFill>
              </a:rPr>
            </a:br>
            <a:r>
              <a:rPr lang="fr-FR" b="1" dirty="0" err="1">
                <a:solidFill>
                  <a:srgbClr val="0070C0"/>
                </a:solidFill>
              </a:rPr>
              <a:t>System.out.println</a:t>
            </a:r>
            <a:r>
              <a:rPr lang="fr-FR" b="1" dirty="0">
                <a:solidFill>
                  <a:srgbClr val="0070C0"/>
                </a:solidFill>
              </a:rPr>
              <a:t>(</a:t>
            </a:r>
            <a:r>
              <a:rPr lang="fr-FR" b="1" dirty="0" err="1">
                <a:solidFill>
                  <a:srgbClr val="0070C0"/>
                </a:solidFill>
              </a:rPr>
              <a:t>name</a:t>
            </a:r>
            <a:r>
              <a:rPr lang="fr-FR" b="1" dirty="0">
                <a:solidFill>
                  <a:srgbClr val="0070C0"/>
                </a:solidFill>
              </a:rPr>
              <a:t>); // </a:t>
            </a:r>
            <a:r>
              <a:rPr lang="fr-FR" b="1" dirty="0" err="1">
                <a:solidFill>
                  <a:srgbClr val="0070C0"/>
                </a:solidFill>
              </a:rPr>
              <a:t>Webby</a:t>
            </a:r>
            <a:r>
              <a:rPr lang="fr-FR" b="1" dirty="0">
                <a:solidFill>
                  <a:srgbClr val="0070C0"/>
                </a:solidFill>
              </a:rPr>
              <a:t/>
            </a:r>
            <a:br>
              <a:rPr lang="fr-FR" b="1" dirty="0">
                <a:solidFill>
                  <a:srgbClr val="0070C0"/>
                </a:solidFill>
              </a:rPr>
            </a:br>
            <a:r>
              <a:rPr lang="fr-FR" b="1" dirty="0">
                <a:solidFill>
                  <a:srgbClr val="0070C0"/>
                </a:solidFill>
              </a:rPr>
              <a:t>}</a:t>
            </a:r>
            <a:br>
              <a:rPr lang="fr-FR" b="1" dirty="0">
                <a:solidFill>
                  <a:srgbClr val="0070C0"/>
                </a:solidFill>
              </a:rPr>
            </a:br>
            <a:r>
              <a:rPr lang="fr-FR" b="1" dirty="0">
                <a:solidFill>
                  <a:srgbClr val="0070C0"/>
                </a:solidFill>
              </a:rPr>
              <a:t>public </a:t>
            </a:r>
            <a:r>
              <a:rPr lang="fr-FR" b="1" dirty="0" err="1">
                <a:solidFill>
                  <a:srgbClr val="0070C0"/>
                </a:solidFill>
              </a:rPr>
              <a:t>static</a:t>
            </a:r>
            <a:r>
              <a:rPr lang="fr-FR" b="1" dirty="0">
                <a:solidFill>
                  <a:srgbClr val="0070C0"/>
                </a:solidFill>
              </a:rPr>
              <a:t> </a:t>
            </a:r>
            <a:r>
              <a:rPr lang="fr-FR" b="1" dirty="0" err="1">
                <a:solidFill>
                  <a:srgbClr val="0070C0"/>
                </a:solidFill>
              </a:rPr>
              <a:t>void</a:t>
            </a:r>
            <a:r>
              <a:rPr lang="fr-FR" b="1" dirty="0">
                <a:solidFill>
                  <a:srgbClr val="0070C0"/>
                </a:solidFill>
              </a:rPr>
              <a:t> </a:t>
            </a:r>
            <a:r>
              <a:rPr lang="fr-FR" b="1" dirty="0" err="1">
                <a:solidFill>
                  <a:srgbClr val="0070C0"/>
                </a:solidFill>
              </a:rPr>
              <a:t>speak</a:t>
            </a:r>
            <a:r>
              <a:rPr lang="fr-FR" b="1" dirty="0">
                <a:solidFill>
                  <a:srgbClr val="0070C0"/>
                </a:solidFill>
              </a:rPr>
              <a:t>(</a:t>
            </a:r>
            <a:r>
              <a:rPr lang="fr-FR" b="1" dirty="0" err="1">
                <a:solidFill>
                  <a:srgbClr val="0070C0"/>
                </a:solidFill>
              </a:rPr>
              <a:t>StringBuilder</a:t>
            </a:r>
            <a:r>
              <a:rPr lang="fr-FR" b="1" dirty="0">
                <a:solidFill>
                  <a:srgbClr val="0070C0"/>
                </a:solidFill>
              </a:rPr>
              <a:t> s) {</a:t>
            </a:r>
            <a:br>
              <a:rPr lang="fr-FR" b="1" dirty="0">
                <a:solidFill>
                  <a:srgbClr val="0070C0"/>
                </a:solidFill>
              </a:rPr>
            </a:br>
            <a:r>
              <a:rPr lang="fr-FR" b="1" dirty="0" err="1">
                <a:solidFill>
                  <a:srgbClr val="0070C0"/>
                </a:solidFill>
              </a:rPr>
              <a:t>s.append</a:t>
            </a:r>
            <a:r>
              <a:rPr lang="fr-FR" b="1" dirty="0">
                <a:solidFill>
                  <a:srgbClr val="0070C0"/>
                </a:solidFill>
              </a:rPr>
              <a:t>("</a:t>
            </a:r>
            <a:r>
              <a:rPr lang="fr-FR" b="1" dirty="0" err="1">
                <a:solidFill>
                  <a:srgbClr val="0070C0"/>
                </a:solidFill>
              </a:rPr>
              <a:t>Webby</a:t>
            </a:r>
            <a:r>
              <a:rPr lang="fr-FR" b="1" dirty="0">
                <a:solidFill>
                  <a:srgbClr val="0070C0"/>
                </a:solidFill>
              </a:rPr>
              <a:t>");</a:t>
            </a:r>
            <a:br>
              <a:rPr lang="fr-FR" b="1" dirty="0">
                <a:solidFill>
                  <a:srgbClr val="0070C0"/>
                </a:solidFill>
              </a:rPr>
            </a:br>
            <a:r>
              <a:rPr lang="fr-FR" b="1" dirty="0">
                <a:solidFill>
                  <a:srgbClr val="0070C0"/>
                </a:solidFill>
              </a:rPr>
              <a:t>}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
        <p:nvSpPr>
          <p:cNvPr id="7" name="ZoneTexte 6"/>
          <p:cNvSpPr txBox="1"/>
          <p:nvPr/>
        </p:nvSpPr>
        <p:spPr>
          <a:xfrm>
            <a:off x="7758545" y="3505200"/>
            <a:ext cx="3186545" cy="2308324"/>
          </a:xfrm>
          <a:prstGeom prst="rect">
            <a:avLst/>
          </a:prstGeom>
          <a:noFill/>
        </p:spPr>
        <p:txBody>
          <a:bodyPr wrap="square" rtlCol="0">
            <a:spAutoFit/>
          </a:bodyPr>
          <a:lstStyle/>
          <a:p>
            <a:r>
              <a:rPr lang="en-US" dirty="0"/>
              <a:t>s is a copy of the variable name. Both point to the same</a:t>
            </a:r>
            <a:br>
              <a:rPr lang="en-US" dirty="0"/>
            </a:br>
            <a:r>
              <a:rPr lang="en-US" dirty="0" err="1"/>
              <a:t>StringBuilder</a:t>
            </a:r>
            <a:r>
              <a:rPr lang="en-US" dirty="0"/>
              <a:t>, which means that changes made to the </a:t>
            </a:r>
            <a:r>
              <a:rPr lang="en-US" dirty="0" err="1"/>
              <a:t>StringBuilder</a:t>
            </a:r>
            <a:r>
              <a:rPr lang="en-US" dirty="0"/>
              <a:t> are available to</a:t>
            </a:r>
            <a:br>
              <a:rPr lang="en-US" dirty="0"/>
            </a:br>
            <a:r>
              <a:rPr lang="en-US" dirty="0"/>
              <a:t>both references. </a:t>
            </a:r>
            <a:br>
              <a:rPr lang="en-US" dirty="0"/>
            </a:br>
            <a:r>
              <a:rPr lang="en-US" dirty="0"/>
              <a:t/>
            </a:r>
            <a:br>
              <a:rPr lang="en-US" dirty="0"/>
            </a:br>
            <a:endParaRPr lang="fr-FR" dirty="0"/>
          </a:p>
        </p:txBody>
      </p:sp>
    </p:spTree>
    <p:extLst>
      <p:ext uri="{BB962C8B-B14F-4D97-AF65-F5344CB8AC3E}">
        <p14:creationId xmlns:p14="http://schemas.microsoft.com/office/powerpoint/2010/main" val="314787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4-Passing Data </a:t>
            </a:r>
            <a:r>
              <a:rPr lang="fr-FR" b="1" dirty="0" err="1">
                <a:solidFill>
                  <a:srgbClr val="FF0000"/>
                </a:solidFill>
              </a:rPr>
              <a:t>Among</a:t>
            </a:r>
            <a:r>
              <a:rPr lang="fr-FR" b="1" dirty="0">
                <a:solidFill>
                  <a:srgbClr val="FF0000"/>
                </a:solidFill>
              </a:rPr>
              <a:t>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dirty="0"/>
              <a:t>To review, Java uses </a:t>
            </a:r>
            <a:r>
              <a:rPr lang="en-US" b="1" i="1" dirty="0">
                <a:solidFill>
                  <a:srgbClr val="0070C0"/>
                </a:solidFill>
              </a:rPr>
              <a:t>pass-by-value</a:t>
            </a:r>
            <a:r>
              <a:rPr lang="en-US" dirty="0"/>
              <a:t> to get data into a method. </a:t>
            </a:r>
            <a:r>
              <a:rPr lang="en-US" b="1" dirty="0">
                <a:solidFill>
                  <a:srgbClr val="0070C0"/>
                </a:solidFill>
              </a:rPr>
              <a:t>Assigning a new primitive or reference to a parameter doesn’t change the caller</a:t>
            </a:r>
            <a:r>
              <a:rPr lang="en-US" dirty="0"/>
              <a:t>. Calling methods on a reference to an object does affect the caller. </a:t>
            </a:r>
            <a:br>
              <a:rPr lang="en-US" dirty="0"/>
            </a:br>
            <a:endParaRPr lang="fr-FR" b="1" dirty="0">
              <a:solidFill>
                <a:srgbClr val="0070C0"/>
              </a:solidFill>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75158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4-Passing Data </a:t>
            </a:r>
            <a:r>
              <a:rPr lang="fr-FR" b="1" dirty="0" err="1">
                <a:solidFill>
                  <a:srgbClr val="FF0000"/>
                </a:solidFill>
              </a:rPr>
              <a:t>Among</a:t>
            </a:r>
            <a:r>
              <a:rPr lang="fr-FR" b="1" dirty="0">
                <a:solidFill>
                  <a:srgbClr val="FF0000"/>
                </a:solidFill>
              </a:rPr>
              <a:t>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dirty="0"/>
              <a:t/>
            </a:r>
            <a:br>
              <a:rPr lang="en-US" dirty="0"/>
            </a:br>
            <a:endParaRPr lang="fr-FR" b="1" dirty="0">
              <a:solidFill>
                <a:srgbClr val="0070C0"/>
              </a:solidFill>
            </a:endParaRP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2500184"/>
            <a:ext cx="5774749" cy="364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423" y="2500184"/>
            <a:ext cx="5117522" cy="1304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8569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5-1-</a:t>
            </a:r>
            <a:r>
              <a:rPr lang="fr-FR" b="1" dirty="0" err="1">
                <a:solidFill>
                  <a:srgbClr val="FF0000"/>
                </a:solidFill>
              </a:rPr>
              <a:t>Overloading</a:t>
            </a:r>
            <a:r>
              <a:rPr lang="fr-FR" b="1" dirty="0">
                <a:solidFill>
                  <a:srgbClr val="FF0000"/>
                </a:solidFill>
              </a:rPr>
              <a:t> and </a:t>
            </a:r>
            <a:r>
              <a:rPr lang="fr-FR" b="1" dirty="0" err="1">
                <a:solidFill>
                  <a:srgbClr val="FF0000"/>
                </a:solidFill>
              </a:rPr>
              <a:t>Varargs</a:t>
            </a:r>
            <a:r>
              <a:rPr lang="fr-FR" b="1" dirty="0">
                <a:solidFill>
                  <a:srgbClr val="FF0000"/>
                </a:solidFill>
              </a:rPr>
              <a:t> </a:t>
            </a:r>
            <a:r>
              <a:rPr lang="fr-FR" dirty="0"/>
              <a:t/>
            </a:r>
            <a:br>
              <a:rPr lang="fr-FR" dirty="0"/>
            </a:br>
            <a:r>
              <a:rPr lang="en-US" dirty="0"/>
              <a:t>Now that you are familiar with the rules for declaring methods, it is time to look at creating methods with the same signature in the same class. </a:t>
            </a:r>
            <a:r>
              <a:rPr lang="en-US" b="1" i="1" dirty="0">
                <a:solidFill>
                  <a:srgbClr val="0070C0"/>
                </a:solidFill>
              </a:rPr>
              <a:t>Method overloading </a:t>
            </a:r>
            <a:r>
              <a:rPr lang="en-US" dirty="0"/>
              <a:t>occurs when there are different method signatures with the same name but different type parameters. </a:t>
            </a:r>
            <a:br>
              <a:rPr lang="en-US" dirty="0"/>
            </a:br>
            <a:r>
              <a:rPr lang="en-US" dirty="0"/>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5917953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5-1-</a:t>
            </a:r>
            <a:r>
              <a:rPr lang="fr-FR" b="1" dirty="0" err="1">
                <a:solidFill>
                  <a:srgbClr val="FF0000"/>
                </a:solidFill>
              </a:rPr>
              <a:t>Overloading</a:t>
            </a:r>
            <a:r>
              <a:rPr lang="fr-FR" b="1" dirty="0">
                <a:solidFill>
                  <a:srgbClr val="FF0000"/>
                </a:solidFill>
              </a:rPr>
              <a:t> and </a:t>
            </a:r>
            <a:r>
              <a:rPr lang="fr-FR" b="1" dirty="0" err="1">
                <a:solidFill>
                  <a:srgbClr val="FF0000"/>
                </a:solidFill>
              </a:rPr>
              <a:t>Varargs</a:t>
            </a:r>
            <a:r>
              <a:rPr lang="fr-FR" b="1" dirty="0">
                <a:solidFill>
                  <a:srgbClr val="FF0000"/>
                </a:solidFill>
              </a:rPr>
              <a:t> </a:t>
            </a:r>
            <a:r>
              <a:rPr lang="fr-FR" dirty="0"/>
              <a:t/>
            </a:r>
            <a:br>
              <a:rPr lang="fr-FR" dirty="0"/>
            </a:br>
            <a:r>
              <a:rPr lang="en-US" dirty="0"/>
              <a:t>Now that you are familiar with the rules for declaring methods, it is time to look at creating methods with the same signature in the same class. </a:t>
            </a:r>
            <a:r>
              <a:rPr lang="en-US" b="1" i="1" dirty="0">
                <a:solidFill>
                  <a:srgbClr val="0070C0"/>
                </a:solidFill>
              </a:rPr>
              <a:t>Method overloading </a:t>
            </a:r>
            <a:r>
              <a:rPr lang="en-US" dirty="0"/>
              <a:t>occurs when there are different method signatures with the same name but different type parameters. </a:t>
            </a:r>
            <a:br>
              <a:rPr lang="en-US" dirty="0"/>
            </a:br>
            <a:r>
              <a:rPr lang="en-US" dirty="0"/>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991802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5-1-</a:t>
            </a:r>
            <a:r>
              <a:rPr lang="fr-FR" b="1" dirty="0" err="1">
                <a:solidFill>
                  <a:srgbClr val="FF0000"/>
                </a:solidFill>
              </a:rPr>
              <a:t>Overloading</a:t>
            </a:r>
            <a:r>
              <a:rPr lang="fr-FR" b="1" dirty="0">
                <a:solidFill>
                  <a:srgbClr val="FF0000"/>
                </a:solidFill>
              </a:rPr>
              <a:t> and </a:t>
            </a:r>
            <a:r>
              <a:rPr lang="fr-FR" b="1" dirty="0" err="1">
                <a:solidFill>
                  <a:srgbClr val="FF0000"/>
                </a:solidFill>
              </a:rPr>
              <a:t>Varargs</a:t>
            </a:r>
            <a:r>
              <a:rPr lang="fr-FR" b="1" dirty="0">
                <a:solidFill>
                  <a:srgbClr val="FF0000"/>
                </a:solidFill>
              </a:rPr>
              <a:t> </a:t>
            </a:r>
            <a:r>
              <a:rPr lang="fr-FR" dirty="0"/>
              <a:t/>
            </a:r>
            <a:br>
              <a:rPr lang="fr-FR" dirty="0"/>
            </a:br>
            <a:r>
              <a:rPr lang="en-US" dirty="0"/>
              <a:t/>
            </a:r>
            <a:br>
              <a:rPr lang="en-US" dirty="0"/>
            </a:br>
            <a:r>
              <a:rPr lang="en-US" dirty="0"/>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011" y="2903393"/>
            <a:ext cx="6794788" cy="1793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557" y="4847300"/>
            <a:ext cx="5831898" cy="875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0285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5-1-</a:t>
            </a:r>
            <a:r>
              <a:rPr lang="fr-FR" b="1" dirty="0" err="1">
                <a:solidFill>
                  <a:srgbClr val="FF0000"/>
                </a:solidFill>
              </a:rPr>
              <a:t>Overloading</a:t>
            </a:r>
            <a:r>
              <a:rPr lang="fr-FR" b="1" dirty="0">
                <a:solidFill>
                  <a:srgbClr val="FF0000"/>
                </a:solidFill>
              </a:rPr>
              <a:t> and </a:t>
            </a:r>
            <a:r>
              <a:rPr lang="fr-FR" b="1" dirty="0" err="1">
                <a:solidFill>
                  <a:srgbClr val="FF0000"/>
                </a:solidFill>
              </a:rPr>
              <a:t>Varargs</a:t>
            </a:r>
            <a:r>
              <a:rPr lang="fr-FR" b="1" dirty="0">
                <a:solidFill>
                  <a:srgbClr val="FF0000"/>
                </a:solidFill>
              </a:rPr>
              <a:t> </a:t>
            </a:r>
            <a:r>
              <a:rPr lang="fr-FR" dirty="0"/>
              <a:t/>
            </a:r>
            <a:br>
              <a:rPr lang="fr-FR" dirty="0"/>
            </a:br>
            <a:r>
              <a:rPr lang="en-US" dirty="0"/>
              <a:t/>
            </a:r>
            <a:br>
              <a:rPr lang="en-US" dirty="0"/>
            </a:br>
            <a:r>
              <a:rPr lang="en-US" dirty="0"/>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69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087" y="3597852"/>
            <a:ext cx="9267825"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357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dirty="0"/>
              <a:t>This is called a </a:t>
            </a:r>
            <a:r>
              <a:rPr lang="en-US" i="1" dirty="0"/>
              <a:t>method declaration</a:t>
            </a:r>
            <a:r>
              <a:rPr lang="en-US" dirty="0"/>
              <a:t>, which specifies all the information needed to call the method. There are a lot of parts, and we’ll cover each one in more detail. </a:t>
            </a:r>
          </a:p>
          <a:p>
            <a:r>
              <a:rPr lang="en-US" dirty="0"/>
              <a:t>Table 4.1 is a brief reference to the elements of a method declaration. Don’t worry if it seems like a lot of information—by the time you finish this chapter, it will all fit together. </a:t>
            </a:r>
            <a:br>
              <a:rPr lang="en-US"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119458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5-1-</a:t>
            </a:r>
            <a:r>
              <a:rPr lang="fr-FR" b="1" dirty="0" err="1">
                <a:solidFill>
                  <a:srgbClr val="FF0000"/>
                </a:solidFill>
              </a:rPr>
              <a:t>Overloading</a:t>
            </a:r>
            <a:r>
              <a:rPr lang="fr-FR" b="1" dirty="0">
                <a:solidFill>
                  <a:srgbClr val="FF0000"/>
                </a:solidFill>
              </a:rPr>
              <a:t> and </a:t>
            </a:r>
            <a:r>
              <a:rPr lang="fr-FR" b="1" dirty="0" err="1">
                <a:solidFill>
                  <a:srgbClr val="FF0000"/>
                </a:solidFill>
              </a:rPr>
              <a:t>Varargs</a:t>
            </a:r>
            <a:r>
              <a:rPr lang="fr-FR" b="1" dirty="0">
                <a:solidFill>
                  <a:srgbClr val="FF0000"/>
                </a:solidFill>
              </a:rPr>
              <a:t> </a:t>
            </a:r>
            <a:r>
              <a:rPr lang="fr-FR" dirty="0"/>
              <a:t/>
            </a:r>
            <a:br>
              <a:rPr lang="fr-FR" dirty="0"/>
            </a:br>
            <a:r>
              <a:rPr lang="en-US" dirty="0"/>
              <a:t/>
            </a:r>
            <a:br>
              <a:rPr lang="en-US" dirty="0"/>
            </a:br>
            <a:r>
              <a:rPr lang="en-US" dirty="0"/>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266" y="3051237"/>
            <a:ext cx="8307098" cy="2899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915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5-1-</a:t>
            </a:r>
            <a:r>
              <a:rPr lang="fr-FR" b="1" dirty="0" err="1">
                <a:solidFill>
                  <a:srgbClr val="FF0000"/>
                </a:solidFill>
              </a:rPr>
              <a:t>Overloading</a:t>
            </a:r>
            <a:r>
              <a:rPr lang="fr-FR" b="1" dirty="0">
                <a:solidFill>
                  <a:srgbClr val="FF0000"/>
                </a:solidFill>
              </a:rPr>
              <a:t> and </a:t>
            </a:r>
            <a:r>
              <a:rPr lang="fr-FR" b="1" dirty="0" err="1">
                <a:solidFill>
                  <a:srgbClr val="FF0000"/>
                </a:solidFill>
              </a:rPr>
              <a:t>Varargs</a:t>
            </a:r>
            <a:r>
              <a:rPr lang="fr-FR" b="1" dirty="0">
                <a:solidFill>
                  <a:srgbClr val="FF0000"/>
                </a:solidFill>
              </a:rPr>
              <a:t> </a:t>
            </a:r>
            <a:r>
              <a:rPr lang="fr-FR" dirty="0"/>
              <a:t/>
            </a:r>
            <a:br>
              <a:rPr lang="fr-FR" dirty="0"/>
            </a:br>
            <a:r>
              <a:rPr lang="en-US" dirty="0"/>
              <a:t/>
            </a:r>
            <a:br>
              <a:rPr lang="en-US" dirty="0"/>
            </a:br>
            <a:r>
              <a:rPr lang="en-US" dirty="0"/>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962" y="3429000"/>
            <a:ext cx="74580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8775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5-1-</a:t>
            </a:r>
            <a:r>
              <a:rPr lang="fr-FR" b="1" dirty="0" err="1">
                <a:solidFill>
                  <a:srgbClr val="FF0000"/>
                </a:solidFill>
              </a:rPr>
              <a:t>Overloading</a:t>
            </a:r>
            <a:r>
              <a:rPr lang="fr-FR" b="1" dirty="0">
                <a:solidFill>
                  <a:srgbClr val="FF0000"/>
                </a:solidFill>
              </a:rPr>
              <a:t> and </a:t>
            </a:r>
            <a:r>
              <a:rPr lang="fr-FR" b="1" dirty="0" err="1">
                <a:solidFill>
                  <a:srgbClr val="FF0000"/>
                </a:solidFill>
              </a:rPr>
              <a:t>Varargs</a:t>
            </a:r>
            <a:r>
              <a:rPr lang="fr-FR" b="1" dirty="0">
                <a:solidFill>
                  <a:srgbClr val="FF0000"/>
                </a:solidFill>
              </a:rPr>
              <a:t> </a:t>
            </a:r>
            <a:r>
              <a:rPr lang="fr-FR" dirty="0"/>
              <a:t/>
            </a:r>
            <a:br>
              <a:rPr lang="fr-FR" dirty="0"/>
            </a:br>
            <a:r>
              <a:rPr lang="en-US" dirty="0"/>
              <a:t/>
            </a:r>
            <a:br>
              <a:rPr lang="en-US" dirty="0"/>
            </a:br>
            <a:r>
              <a:rPr lang="en-US" dirty="0"/>
              <a:t/>
            </a:r>
            <a:br>
              <a:rPr lang="en-US" dirty="0"/>
            </a:b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3553691"/>
            <a:ext cx="97917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9007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5-2-</a:t>
            </a:r>
            <a:r>
              <a:rPr lang="fr-FR" b="1" dirty="0">
                <a:solidFill>
                  <a:srgbClr val="FF0000"/>
                </a:solidFill>
              </a:rPr>
              <a:t>Autoboxing</a:t>
            </a:r>
            <a:r>
              <a:rPr lang="fr-FR" dirty="0">
                <a:solidFill>
                  <a:srgbClr val="FF0000"/>
                </a:solidFill>
              </a:rPr>
              <a:t> </a:t>
            </a:r>
            <a:r>
              <a:rPr lang="fr-FR" dirty="0"/>
              <a:t/>
            </a:r>
            <a:br>
              <a:rPr lang="fr-FR" dirty="0"/>
            </a:br>
            <a:r>
              <a:rPr lang="en-US" dirty="0"/>
              <a:t>In the previous chapter, you saw how Java will convert a primitive </a:t>
            </a:r>
            <a:r>
              <a:rPr lang="en-US" dirty="0" err="1"/>
              <a:t>int</a:t>
            </a:r>
            <a:r>
              <a:rPr lang="en-US" dirty="0"/>
              <a:t> to an object Integer to add it to an </a:t>
            </a:r>
            <a:r>
              <a:rPr lang="en-US" dirty="0" err="1"/>
              <a:t>ArrayList</a:t>
            </a:r>
            <a:r>
              <a:rPr lang="en-US" dirty="0"/>
              <a:t> through the wonders of </a:t>
            </a:r>
            <a:r>
              <a:rPr lang="en-US" dirty="0" err="1"/>
              <a:t>autoboxing</a:t>
            </a:r>
            <a:r>
              <a:rPr lang="en-US" dirty="0"/>
              <a:t>. This works for code you write too.</a:t>
            </a:r>
            <a:br>
              <a:rPr lang="en-US" dirty="0"/>
            </a:br>
            <a:r>
              <a:rPr lang="en-US" b="1" dirty="0">
                <a:solidFill>
                  <a:srgbClr val="0070C0"/>
                </a:solidFill>
              </a:rPr>
              <a:t>public void fly(Integer </a:t>
            </a:r>
            <a:r>
              <a:rPr lang="en-US" b="1" dirty="0" err="1">
                <a:solidFill>
                  <a:srgbClr val="0070C0"/>
                </a:solidFill>
              </a:rPr>
              <a:t>numMiles</a:t>
            </a:r>
            <a:r>
              <a:rPr lang="en-US" b="1" dirty="0">
                <a:solidFill>
                  <a:srgbClr val="0070C0"/>
                </a:solidFill>
              </a:rPr>
              <a:t>) { }</a:t>
            </a:r>
            <a:br>
              <a:rPr lang="en-US" b="1" dirty="0">
                <a:solidFill>
                  <a:srgbClr val="0070C0"/>
                </a:solidFill>
              </a:rPr>
            </a:br>
            <a:r>
              <a:rPr lang="en-US" dirty="0"/>
              <a:t>This means calling fly(3); will call the previous method as expected. However, what happens if we have both a primitive and an integer version? </a:t>
            </a: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388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5-2-</a:t>
            </a:r>
            <a:r>
              <a:rPr lang="fr-FR" b="1" dirty="0">
                <a:solidFill>
                  <a:srgbClr val="FF0000"/>
                </a:solidFill>
              </a:rPr>
              <a:t>Autoboxing</a:t>
            </a:r>
            <a:r>
              <a:rPr lang="fr-FR" dirty="0">
                <a:solidFill>
                  <a:srgbClr val="FF0000"/>
                </a:solidFill>
              </a:rPr>
              <a:t> </a:t>
            </a:r>
            <a:r>
              <a:rPr lang="fr-FR" dirty="0"/>
              <a:t/>
            </a:r>
            <a:br>
              <a:rPr lang="fr-FR" dirty="0"/>
            </a:br>
            <a:r>
              <a:rPr lang="en-US" b="1" dirty="0">
                <a:solidFill>
                  <a:srgbClr val="0070C0"/>
                </a:solidFill>
              </a:rPr>
              <a:t>public void fly(</a:t>
            </a:r>
            <a:r>
              <a:rPr lang="en-US" b="1" dirty="0" err="1">
                <a:solidFill>
                  <a:srgbClr val="0070C0"/>
                </a:solidFill>
              </a:rPr>
              <a:t>int</a:t>
            </a:r>
            <a:r>
              <a:rPr lang="en-US" b="1" dirty="0">
                <a:solidFill>
                  <a:srgbClr val="0070C0"/>
                </a:solidFill>
              </a:rPr>
              <a:t> </a:t>
            </a:r>
            <a:r>
              <a:rPr lang="en-US" b="1" dirty="0" err="1">
                <a:solidFill>
                  <a:srgbClr val="0070C0"/>
                </a:solidFill>
              </a:rPr>
              <a:t>numMiles</a:t>
            </a:r>
            <a:r>
              <a:rPr lang="en-US" b="1" dirty="0">
                <a:solidFill>
                  <a:srgbClr val="0070C0"/>
                </a:solidFill>
              </a:rPr>
              <a:t>) { }</a:t>
            </a:r>
            <a:br>
              <a:rPr lang="en-US" b="1" dirty="0">
                <a:solidFill>
                  <a:srgbClr val="0070C0"/>
                </a:solidFill>
              </a:rPr>
            </a:br>
            <a:r>
              <a:rPr lang="en-US" b="1" dirty="0">
                <a:solidFill>
                  <a:srgbClr val="0070C0"/>
                </a:solidFill>
              </a:rPr>
              <a:t>public void fly(Integer </a:t>
            </a:r>
            <a:r>
              <a:rPr lang="en-US" b="1" dirty="0" err="1">
                <a:solidFill>
                  <a:srgbClr val="0070C0"/>
                </a:solidFill>
              </a:rPr>
              <a:t>numMiles</a:t>
            </a:r>
            <a:r>
              <a:rPr lang="en-US" b="1" dirty="0">
                <a:solidFill>
                  <a:srgbClr val="0070C0"/>
                </a:solidFill>
              </a:rPr>
              <a:t>) { }</a:t>
            </a:r>
            <a:r>
              <a:rPr lang="en-US" dirty="0"/>
              <a:t/>
            </a:r>
            <a:br>
              <a:rPr lang="en-US" dirty="0"/>
            </a:br>
            <a:r>
              <a:rPr lang="en-US" dirty="0"/>
              <a:t>Java will match the </a:t>
            </a:r>
            <a:r>
              <a:rPr lang="en-US" dirty="0" err="1"/>
              <a:t>int</a:t>
            </a:r>
            <a:r>
              <a:rPr lang="en-US" dirty="0"/>
              <a:t> </a:t>
            </a:r>
            <a:r>
              <a:rPr lang="en-US" dirty="0" err="1"/>
              <a:t>numMiles</a:t>
            </a:r>
            <a:r>
              <a:rPr lang="en-US" dirty="0"/>
              <a:t> version. Java tries to use the most specific parameter list it can find. When the primitive </a:t>
            </a:r>
            <a:r>
              <a:rPr lang="en-US" dirty="0" err="1"/>
              <a:t>int</a:t>
            </a:r>
            <a:r>
              <a:rPr lang="en-US" dirty="0"/>
              <a:t> version isn't present, it will </a:t>
            </a:r>
            <a:r>
              <a:rPr lang="en-US" dirty="0" err="1"/>
              <a:t>autobox</a:t>
            </a:r>
            <a:r>
              <a:rPr lang="en-US" dirty="0"/>
              <a:t>. However, when the primitive </a:t>
            </a:r>
            <a:r>
              <a:rPr lang="en-US" dirty="0" err="1"/>
              <a:t>int</a:t>
            </a:r>
            <a:r>
              <a:rPr lang="en-US" dirty="0"/>
              <a:t> version is provided, there is no reason for Java to do the extra work of </a:t>
            </a:r>
            <a:r>
              <a:rPr lang="en-US" dirty="0" err="1"/>
              <a:t>autoboxing</a:t>
            </a:r>
            <a:r>
              <a:rPr lang="en-US" dirty="0"/>
              <a:t>.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1491764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en-US" b="1" dirty="0">
                <a:solidFill>
                  <a:srgbClr val="FF0000"/>
                </a:solidFill>
              </a:rPr>
              <a:t>5-3-</a:t>
            </a:r>
            <a:r>
              <a:rPr lang="fr-FR" b="1" dirty="0">
                <a:solidFill>
                  <a:srgbClr val="FF0000"/>
                </a:solidFill>
              </a:rPr>
              <a:t>Reference Types</a:t>
            </a:r>
            <a:r>
              <a:rPr lang="fr-FR" dirty="0">
                <a:solidFill>
                  <a:srgbClr val="FF0000"/>
                </a:solidFill>
              </a:rPr>
              <a:t>  </a:t>
            </a:r>
            <a:r>
              <a:rPr lang="fr-FR" dirty="0"/>
              <a:t/>
            </a:r>
            <a:br>
              <a:rPr lang="fr-FR" dirty="0"/>
            </a:br>
            <a:r>
              <a:rPr lang="en-US" dirty="0"/>
              <a:t/>
            </a:r>
            <a:br>
              <a:rPr lang="en-US"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099" y="3034502"/>
            <a:ext cx="8235228" cy="2803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4732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en-US" b="1" dirty="0">
                <a:solidFill>
                  <a:srgbClr val="FF0000"/>
                </a:solidFill>
              </a:rPr>
              <a:t>5-3-</a:t>
            </a:r>
            <a:r>
              <a:rPr lang="fr-FR" b="1" dirty="0">
                <a:solidFill>
                  <a:srgbClr val="FF0000"/>
                </a:solidFill>
              </a:rPr>
              <a:t>Reference Types</a:t>
            </a:r>
            <a:r>
              <a:rPr lang="fr-FR" dirty="0">
                <a:solidFill>
                  <a:srgbClr val="FF0000"/>
                </a:solidFill>
              </a:rPr>
              <a:t>  </a:t>
            </a:r>
            <a:r>
              <a:rPr lang="fr-FR" dirty="0"/>
              <a:t/>
            </a:r>
            <a:br>
              <a:rPr lang="fr-FR" dirty="0"/>
            </a:br>
            <a:r>
              <a:rPr lang="en-US" dirty="0"/>
              <a:t/>
            </a:r>
            <a:br>
              <a:rPr lang="en-US"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711" y="3041143"/>
            <a:ext cx="8906307" cy="279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3734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en-US" b="1" dirty="0">
                <a:solidFill>
                  <a:srgbClr val="FF0000"/>
                </a:solidFill>
              </a:rPr>
              <a:t>5-4-</a:t>
            </a:r>
            <a:r>
              <a:rPr lang="fr-FR" b="1" dirty="0">
                <a:solidFill>
                  <a:srgbClr val="FF0000"/>
                </a:solidFill>
              </a:rPr>
              <a:t>Primitives</a:t>
            </a:r>
            <a:r>
              <a:rPr lang="fr-FR" dirty="0">
                <a:solidFill>
                  <a:srgbClr val="FF0000"/>
                </a:solidFill>
              </a:rPr>
              <a:t> </a:t>
            </a:r>
            <a:r>
              <a:rPr lang="fr-FR" dirty="0"/>
              <a:t/>
            </a:r>
            <a:br>
              <a:rPr lang="fr-FR" dirty="0"/>
            </a:br>
            <a:r>
              <a:rPr lang="en-US" dirty="0"/>
              <a:t/>
            </a:r>
            <a:br>
              <a:rPr lang="en-US"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801" y="2872654"/>
            <a:ext cx="6569653" cy="318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8839200" y="3214254"/>
            <a:ext cx="2549237" cy="646331"/>
          </a:xfrm>
          <a:prstGeom prst="rect">
            <a:avLst/>
          </a:prstGeom>
          <a:noFill/>
        </p:spPr>
        <p:txBody>
          <a:bodyPr wrap="square" rtlCol="0">
            <a:spAutoFit/>
          </a:bodyPr>
          <a:lstStyle/>
          <a:p>
            <a:r>
              <a:rPr lang="en-US" dirty="0"/>
              <a:t>The answer is </a:t>
            </a:r>
            <a:r>
              <a:rPr lang="en-US" dirty="0" err="1"/>
              <a:t>int</a:t>
            </a:r>
            <a:r>
              <a:rPr lang="en-US" dirty="0"/>
              <a:t> long. </a:t>
            </a:r>
            <a:br>
              <a:rPr lang="en-US" dirty="0"/>
            </a:br>
            <a:endParaRPr lang="fr-FR" dirty="0"/>
          </a:p>
        </p:txBody>
      </p:sp>
    </p:spTree>
    <p:extLst>
      <p:ext uri="{BB962C8B-B14F-4D97-AF65-F5344CB8AC3E}">
        <p14:creationId xmlns:p14="http://schemas.microsoft.com/office/powerpoint/2010/main" val="308333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en-US" b="1" dirty="0">
                <a:solidFill>
                  <a:srgbClr val="FF0000"/>
                </a:solidFill>
              </a:rPr>
              <a:t>5-5-</a:t>
            </a:r>
            <a:r>
              <a:rPr lang="fr-FR" b="1" dirty="0">
                <a:solidFill>
                  <a:srgbClr val="FF0000"/>
                </a:solidFill>
              </a:rPr>
              <a:t>Putting It All </a:t>
            </a:r>
            <a:r>
              <a:rPr lang="fr-FR" b="1" dirty="0" err="1">
                <a:solidFill>
                  <a:srgbClr val="FF0000"/>
                </a:solidFill>
              </a:rPr>
              <a:t>Together</a:t>
            </a:r>
            <a:r>
              <a:rPr lang="fr-FR" dirty="0">
                <a:solidFill>
                  <a:srgbClr val="FF0000"/>
                </a:solidFill>
              </a:rPr>
              <a:t> </a:t>
            </a:r>
            <a:r>
              <a:rPr lang="fr-FR" dirty="0"/>
              <a:t/>
            </a:r>
            <a:br>
              <a:rPr lang="fr-FR" dirty="0"/>
            </a:br>
            <a:r>
              <a:rPr lang="en-US" dirty="0"/>
              <a:t/>
            </a:r>
            <a:br>
              <a:rPr lang="en-US"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057" y="3106444"/>
            <a:ext cx="809625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39739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en-US" b="1" dirty="0">
                <a:solidFill>
                  <a:srgbClr val="FF0000"/>
                </a:solidFill>
              </a:rPr>
              <a:t>5-5-</a:t>
            </a:r>
            <a:r>
              <a:rPr lang="fr-FR" b="1" dirty="0">
                <a:solidFill>
                  <a:srgbClr val="FF0000"/>
                </a:solidFill>
              </a:rPr>
              <a:t>Putting It All </a:t>
            </a:r>
            <a:r>
              <a:rPr lang="fr-FR" b="1" dirty="0" err="1">
                <a:solidFill>
                  <a:srgbClr val="FF0000"/>
                </a:solidFill>
              </a:rPr>
              <a:t>Together</a:t>
            </a:r>
            <a:r>
              <a:rPr lang="fr-FR" dirty="0">
                <a:solidFill>
                  <a:srgbClr val="FF0000"/>
                </a:solidFill>
              </a:rPr>
              <a:t> </a:t>
            </a:r>
            <a:r>
              <a:rPr lang="fr-FR" dirty="0"/>
              <a:t/>
            </a:r>
            <a:br>
              <a:rPr lang="fr-FR" dirty="0"/>
            </a:br>
            <a:r>
              <a:rPr lang="en-US" dirty="0"/>
              <a:t/>
            </a:r>
            <a:br>
              <a:rPr lang="en-US"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79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768" y="2923308"/>
            <a:ext cx="4376305" cy="304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079" y="3394364"/>
            <a:ext cx="43243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0376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dirty="0"/>
              <a:t/>
            </a:r>
            <a:br>
              <a:rPr lang="en-US"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38" y="3280064"/>
            <a:ext cx="77057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243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lnSpcReduction="10000"/>
          </a:bodyPr>
          <a:lstStyle/>
          <a:p>
            <a:r>
              <a:rPr lang="en-US" b="1" dirty="0">
                <a:solidFill>
                  <a:srgbClr val="FF0000"/>
                </a:solidFill>
              </a:rPr>
              <a:t>5-6-</a:t>
            </a:r>
            <a:r>
              <a:rPr lang="fr-FR" b="1" dirty="0" err="1">
                <a:solidFill>
                  <a:srgbClr val="FF0000"/>
                </a:solidFill>
              </a:rPr>
              <a:t>Creating</a:t>
            </a:r>
            <a:r>
              <a:rPr lang="fr-FR" b="1" dirty="0">
                <a:solidFill>
                  <a:srgbClr val="FF0000"/>
                </a:solidFill>
              </a:rPr>
              <a:t> </a:t>
            </a:r>
            <a:r>
              <a:rPr lang="fr-FR" b="1" dirty="0" err="1">
                <a:solidFill>
                  <a:srgbClr val="FF0000"/>
                </a:solidFill>
              </a:rPr>
              <a:t>Constructors</a:t>
            </a:r>
            <a:r>
              <a:rPr lang="fr-FR" b="1" dirty="0">
                <a:solidFill>
                  <a:srgbClr val="FF0000"/>
                </a:solidFill>
              </a:rPr>
              <a:t> </a:t>
            </a:r>
            <a:r>
              <a:rPr lang="fr-FR" dirty="0"/>
              <a:t/>
            </a:r>
            <a:br>
              <a:rPr lang="fr-FR" dirty="0"/>
            </a:br>
            <a:r>
              <a:rPr lang="en-US" dirty="0"/>
              <a:t/>
            </a:r>
            <a:br>
              <a:rPr lang="en-US"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66" y="3025606"/>
            <a:ext cx="6656243" cy="286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0325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fontScale="62500" lnSpcReduction="20000"/>
          </a:bodyPr>
          <a:lstStyle/>
          <a:p>
            <a:r>
              <a:rPr lang="en-US" b="1" dirty="0">
                <a:solidFill>
                  <a:srgbClr val="FF0000"/>
                </a:solidFill>
              </a:rPr>
              <a:t>5-6-</a:t>
            </a:r>
            <a:r>
              <a:rPr lang="fr-FR" b="1" dirty="0" err="1">
                <a:solidFill>
                  <a:srgbClr val="FF0000"/>
                </a:solidFill>
              </a:rPr>
              <a:t>Creating</a:t>
            </a:r>
            <a:r>
              <a:rPr lang="fr-FR" b="1" dirty="0">
                <a:solidFill>
                  <a:srgbClr val="FF0000"/>
                </a:solidFill>
              </a:rPr>
              <a:t> </a:t>
            </a:r>
            <a:r>
              <a:rPr lang="fr-FR" b="1" dirty="0" err="1">
                <a:solidFill>
                  <a:srgbClr val="FF0000"/>
                </a:solidFill>
              </a:rPr>
              <a:t>Constructors</a:t>
            </a:r>
            <a:r>
              <a:rPr lang="fr-FR" b="1" dirty="0">
                <a:solidFill>
                  <a:srgbClr val="FF0000"/>
                </a:solidFill>
              </a:rPr>
              <a:t> </a:t>
            </a:r>
            <a:r>
              <a:rPr lang="fr-FR" dirty="0"/>
              <a:t/>
            </a:r>
            <a:br>
              <a:rPr lang="fr-FR" dirty="0"/>
            </a:br>
            <a:r>
              <a:rPr lang="fr-FR" dirty="0" err="1"/>
              <a:t>Now</a:t>
            </a:r>
            <a:r>
              <a:rPr lang="fr-FR" dirty="0"/>
              <a:t> </a:t>
            </a:r>
            <a:r>
              <a:rPr lang="fr-FR" dirty="0" err="1"/>
              <a:t>let's</a:t>
            </a:r>
            <a:r>
              <a:rPr lang="fr-FR" dirty="0"/>
              <a:t> look </a:t>
            </a:r>
            <a:r>
              <a:rPr lang="fr-FR" dirty="0" err="1"/>
              <a:t>at</a:t>
            </a:r>
            <a:r>
              <a:rPr lang="fr-FR" dirty="0"/>
              <a:t> </a:t>
            </a:r>
            <a:r>
              <a:rPr lang="fr-FR" dirty="0" err="1"/>
              <a:t>some</a:t>
            </a:r>
            <a:r>
              <a:rPr lang="fr-FR" dirty="0"/>
              <a:t> </a:t>
            </a:r>
            <a:r>
              <a:rPr lang="fr-FR" dirty="0" err="1"/>
              <a:t>examples</a:t>
            </a:r>
            <a:r>
              <a:rPr lang="fr-FR" dirty="0"/>
              <a:t> </a:t>
            </a:r>
            <a:r>
              <a:rPr lang="fr-FR" dirty="0" err="1"/>
              <a:t>that</a:t>
            </a:r>
            <a:r>
              <a:rPr lang="fr-FR" dirty="0"/>
              <a:t> </a:t>
            </a:r>
            <a:r>
              <a:rPr lang="fr-FR" dirty="0" err="1"/>
              <a:t>aren't</a:t>
            </a:r>
            <a:r>
              <a:rPr lang="fr-FR" dirty="0"/>
              <a:t> </a:t>
            </a:r>
            <a:r>
              <a:rPr lang="fr-FR" dirty="0" err="1"/>
              <a:t>common</a:t>
            </a:r>
            <a:r>
              <a:rPr lang="fr-FR" dirty="0"/>
              <a:t> but </a:t>
            </a:r>
            <a:r>
              <a:rPr lang="fr-FR" dirty="0" err="1"/>
              <a:t>that</a:t>
            </a:r>
            <a:r>
              <a:rPr lang="fr-FR" dirty="0"/>
              <a:t> </a:t>
            </a:r>
            <a:r>
              <a:rPr lang="fr-FR" dirty="0" err="1"/>
              <a:t>you</a:t>
            </a:r>
            <a:r>
              <a:rPr lang="fr-FR" dirty="0"/>
              <a:t> </a:t>
            </a:r>
            <a:r>
              <a:rPr lang="fr-FR" dirty="0" err="1"/>
              <a:t>might</a:t>
            </a:r>
            <a:r>
              <a:rPr lang="fr-FR" dirty="0"/>
              <a:t> </a:t>
            </a:r>
            <a:r>
              <a:rPr lang="fr-FR" dirty="0" err="1"/>
              <a:t>see</a:t>
            </a:r>
            <a:r>
              <a:rPr lang="fr-FR" dirty="0"/>
              <a:t> on the</a:t>
            </a:r>
            <a:br>
              <a:rPr lang="fr-FR" dirty="0"/>
            </a:br>
            <a:r>
              <a:rPr lang="fr-FR" dirty="0"/>
              <a:t>exam:</a:t>
            </a:r>
            <a:br>
              <a:rPr lang="fr-FR" dirty="0"/>
            </a:br>
            <a:r>
              <a:rPr lang="fr-FR" dirty="0"/>
              <a:t>1: public class </a:t>
            </a:r>
            <a:r>
              <a:rPr lang="fr-FR" dirty="0" err="1"/>
              <a:t>Bunny</a:t>
            </a:r>
            <a:r>
              <a:rPr lang="fr-FR" dirty="0"/>
              <a:t> {</a:t>
            </a:r>
            <a:br>
              <a:rPr lang="fr-FR" dirty="0"/>
            </a:br>
            <a:r>
              <a:rPr lang="fr-FR" dirty="0"/>
              <a:t>2: </a:t>
            </a:r>
            <a:r>
              <a:rPr lang="fr-FR" dirty="0" err="1"/>
              <a:t>private</a:t>
            </a:r>
            <a:r>
              <a:rPr lang="fr-FR" dirty="0"/>
              <a:t> String </a:t>
            </a:r>
            <a:r>
              <a:rPr lang="fr-FR" dirty="0" err="1"/>
              <a:t>color</a:t>
            </a:r>
            <a:r>
              <a:rPr lang="fr-FR" dirty="0"/>
              <a:t>;</a:t>
            </a:r>
            <a:br>
              <a:rPr lang="fr-FR" dirty="0"/>
            </a:br>
            <a:r>
              <a:rPr lang="fr-FR" dirty="0"/>
              <a:t>3: </a:t>
            </a:r>
            <a:r>
              <a:rPr lang="fr-FR" dirty="0" err="1"/>
              <a:t>private</a:t>
            </a:r>
            <a:r>
              <a:rPr lang="fr-FR" dirty="0"/>
              <a:t> </a:t>
            </a:r>
            <a:r>
              <a:rPr lang="fr-FR" dirty="0" err="1"/>
              <a:t>int</a:t>
            </a:r>
            <a:r>
              <a:rPr lang="fr-FR" dirty="0"/>
              <a:t> </a:t>
            </a:r>
            <a:r>
              <a:rPr lang="fr-FR" dirty="0" err="1"/>
              <a:t>height</a:t>
            </a:r>
            <a:r>
              <a:rPr lang="fr-FR" dirty="0"/>
              <a:t>;</a:t>
            </a:r>
            <a:br>
              <a:rPr lang="fr-FR" dirty="0"/>
            </a:br>
            <a:r>
              <a:rPr lang="fr-FR" dirty="0"/>
              <a:t>4: </a:t>
            </a:r>
            <a:r>
              <a:rPr lang="fr-FR" dirty="0" err="1"/>
              <a:t>private</a:t>
            </a:r>
            <a:r>
              <a:rPr lang="fr-FR" dirty="0"/>
              <a:t> </a:t>
            </a:r>
            <a:r>
              <a:rPr lang="fr-FR" dirty="0" err="1"/>
              <a:t>int</a:t>
            </a:r>
            <a:r>
              <a:rPr lang="fr-FR" dirty="0"/>
              <a:t> </a:t>
            </a:r>
            <a:r>
              <a:rPr lang="fr-FR" dirty="0" err="1"/>
              <a:t>length</a:t>
            </a:r>
            <a:r>
              <a:rPr lang="fr-FR" dirty="0"/>
              <a:t>;</a:t>
            </a:r>
            <a:br>
              <a:rPr lang="fr-FR" dirty="0"/>
            </a:br>
            <a:r>
              <a:rPr lang="fr-FR" dirty="0"/>
              <a:t>5: public </a:t>
            </a:r>
            <a:r>
              <a:rPr lang="fr-FR" dirty="0" err="1"/>
              <a:t>Bunny</a:t>
            </a:r>
            <a:r>
              <a:rPr lang="fr-FR" dirty="0"/>
              <a:t>(</a:t>
            </a:r>
            <a:r>
              <a:rPr lang="fr-FR" dirty="0" err="1"/>
              <a:t>int</a:t>
            </a:r>
            <a:r>
              <a:rPr lang="fr-FR" dirty="0"/>
              <a:t> </a:t>
            </a:r>
            <a:r>
              <a:rPr lang="fr-FR" dirty="0" err="1"/>
              <a:t>length</a:t>
            </a:r>
            <a:r>
              <a:rPr lang="fr-FR" dirty="0"/>
              <a:t>, </a:t>
            </a:r>
            <a:r>
              <a:rPr lang="fr-FR" dirty="0" err="1"/>
              <a:t>int</a:t>
            </a:r>
            <a:r>
              <a:rPr lang="fr-FR" dirty="0"/>
              <a:t> </a:t>
            </a:r>
            <a:r>
              <a:rPr lang="fr-FR" dirty="0" err="1"/>
              <a:t>theHeight</a:t>
            </a:r>
            <a:r>
              <a:rPr lang="fr-FR" dirty="0"/>
              <a:t>) {</a:t>
            </a:r>
            <a:br>
              <a:rPr lang="fr-FR" dirty="0"/>
            </a:br>
            <a:r>
              <a:rPr lang="fr-FR" dirty="0"/>
              <a:t>6: </a:t>
            </a:r>
            <a:r>
              <a:rPr lang="fr-FR" dirty="0" err="1"/>
              <a:t>length</a:t>
            </a:r>
            <a:r>
              <a:rPr lang="fr-FR" dirty="0"/>
              <a:t> = </a:t>
            </a:r>
            <a:r>
              <a:rPr lang="fr-FR" dirty="0" err="1"/>
              <a:t>this.length</a:t>
            </a:r>
            <a:r>
              <a:rPr lang="fr-FR" dirty="0"/>
              <a:t>; // </a:t>
            </a:r>
            <a:r>
              <a:rPr lang="fr-FR" dirty="0" err="1"/>
              <a:t>backwards</a:t>
            </a:r>
            <a:r>
              <a:rPr lang="fr-FR" dirty="0"/>
              <a:t> – no good!</a:t>
            </a:r>
            <a:br>
              <a:rPr lang="fr-FR" dirty="0"/>
            </a:br>
            <a:r>
              <a:rPr lang="fr-FR" dirty="0"/>
              <a:t>7: </a:t>
            </a:r>
            <a:r>
              <a:rPr lang="fr-FR" dirty="0" err="1"/>
              <a:t>height</a:t>
            </a:r>
            <a:r>
              <a:rPr lang="fr-FR" dirty="0"/>
              <a:t> = </a:t>
            </a:r>
            <a:r>
              <a:rPr lang="fr-FR" dirty="0" err="1"/>
              <a:t>theHeight</a:t>
            </a:r>
            <a:r>
              <a:rPr lang="fr-FR" dirty="0"/>
              <a:t>; // fine </a:t>
            </a:r>
            <a:r>
              <a:rPr lang="fr-FR" dirty="0" err="1"/>
              <a:t>because</a:t>
            </a:r>
            <a:r>
              <a:rPr lang="fr-FR" dirty="0"/>
              <a:t> a </a:t>
            </a:r>
            <a:r>
              <a:rPr lang="fr-FR" dirty="0" err="1"/>
              <a:t>different</a:t>
            </a:r>
            <a:r>
              <a:rPr lang="fr-FR" dirty="0"/>
              <a:t> </a:t>
            </a:r>
            <a:r>
              <a:rPr lang="fr-FR" dirty="0" err="1"/>
              <a:t>name</a:t>
            </a:r>
            <a:r>
              <a:rPr lang="fr-FR" dirty="0"/>
              <a:t/>
            </a:r>
            <a:br>
              <a:rPr lang="fr-FR" dirty="0"/>
            </a:br>
            <a:r>
              <a:rPr lang="fr-FR" dirty="0"/>
              <a:t>8: </a:t>
            </a:r>
            <a:r>
              <a:rPr lang="fr-FR" dirty="0" err="1"/>
              <a:t>this.color</a:t>
            </a:r>
            <a:r>
              <a:rPr lang="fr-FR" dirty="0"/>
              <a:t> = "white"; // fine, but </a:t>
            </a:r>
            <a:r>
              <a:rPr lang="fr-FR" dirty="0" err="1"/>
              <a:t>redundant</a:t>
            </a:r>
            <a:r>
              <a:rPr lang="fr-FR" dirty="0"/>
              <a:t/>
            </a:r>
            <a:br>
              <a:rPr lang="fr-FR" dirty="0"/>
            </a:br>
            <a:r>
              <a:rPr lang="fr-FR" dirty="0"/>
              <a:t>9: }</a:t>
            </a:r>
            <a:br>
              <a:rPr lang="fr-FR" dirty="0"/>
            </a:br>
            <a:r>
              <a:rPr lang="fr-FR" dirty="0"/>
              <a:t>10: public </a:t>
            </a:r>
            <a:r>
              <a:rPr lang="fr-FR" dirty="0" err="1"/>
              <a:t>static</a:t>
            </a:r>
            <a:r>
              <a:rPr lang="fr-FR" dirty="0"/>
              <a:t> </a:t>
            </a:r>
            <a:r>
              <a:rPr lang="fr-FR" dirty="0" err="1"/>
              <a:t>void</a:t>
            </a:r>
            <a:r>
              <a:rPr lang="fr-FR" dirty="0"/>
              <a:t> main(String[] </a:t>
            </a:r>
            <a:r>
              <a:rPr lang="fr-FR" dirty="0" err="1"/>
              <a:t>args</a:t>
            </a:r>
            <a:r>
              <a:rPr lang="fr-FR" dirty="0"/>
              <a:t>) {</a:t>
            </a:r>
            <a:br>
              <a:rPr lang="fr-FR" dirty="0"/>
            </a:br>
            <a:r>
              <a:rPr lang="fr-FR" dirty="0"/>
              <a:t>11: </a:t>
            </a:r>
            <a:r>
              <a:rPr lang="fr-FR" dirty="0" err="1"/>
              <a:t>Bunny</a:t>
            </a:r>
            <a:r>
              <a:rPr lang="fr-FR" dirty="0"/>
              <a:t> b = new </a:t>
            </a:r>
            <a:r>
              <a:rPr lang="fr-FR" dirty="0" err="1"/>
              <a:t>Bunny</a:t>
            </a:r>
            <a:r>
              <a:rPr lang="fr-FR" dirty="0"/>
              <a:t>(1, 2);</a:t>
            </a:r>
            <a:br>
              <a:rPr lang="fr-FR" dirty="0"/>
            </a:br>
            <a:r>
              <a:rPr lang="fr-FR" dirty="0"/>
              <a:t>12: </a:t>
            </a:r>
            <a:r>
              <a:rPr lang="fr-FR" dirty="0" err="1"/>
              <a:t>System.out.println</a:t>
            </a:r>
            <a:r>
              <a:rPr lang="fr-FR" dirty="0"/>
              <a:t>(</a:t>
            </a:r>
            <a:r>
              <a:rPr lang="fr-FR" dirty="0" err="1"/>
              <a:t>b.length</a:t>
            </a:r>
            <a:r>
              <a:rPr lang="fr-FR" dirty="0"/>
              <a:t> + " " + </a:t>
            </a:r>
            <a:r>
              <a:rPr lang="fr-FR" dirty="0" err="1"/>
              <a:t>b.height</a:t>
            </a:r>
            <a:r>
              <a:rPr lang="fr-FR" dirty="0"/>
              <a:t> + " " + </a:t>
            </a:r>
            <a:r>
              <a:rPr lang="fr-FR" dirty="0" err="1"/>
              <a:t>b.color</a:t>
            </a:r>
            <a:r>
              <a:rPr lang="fr-FR" dirty="0"/>
              <a:t>);</a:t>
            </a:r>
            <a:br>
              <a:rPr lang="fr-FR" dirty="0"/>
            </a:br>
            <a:r>
              <a:rPr lang="fr-FR" dirty="0"/>
              <a:t>13: } } </a:t>
            </a:r>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spTree>
    <p:extLst>
      <p:ext uri="{BB962C8B-B14F-4D97-AF65-F5344CB8AC3E}">
        <p14:creationId xmlns:p14="http://schemas.microsoft.com/office/powerpoint/2010/main" val="27877662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5-6-</a:t>
            </a:r>
            <a:r>
              <a:rPr lang="fr-FR" b="1" dirty="0" err="1">
                <a:solidFill>
                  <a:srgbClr val="FF0000"/>
                </a:solidFill>
              </a:rPr>
              <a:t>Creating</a:t>
            </a:r>
            <a:r>
              <a:rPr lang="fr-FR" b="1" dirty="0">
                <a:solidFill>
                  <a:srgbClr val="FF0000"/>
                </a:solidFill>
              </a:rPr>
              <a:t> </a:t>
            </a:r>
            <a:r>
              <a:rPr lang="fr-FR" b="1" dirty="0" err="1">
                <a:solidFill>
                  <a:srgbClr val="FF0000"/>
                </a:solidFill>
              </a:rPr>
              <a:t>Constructors</a:t>
            </a:r>
            <a:r>
              <a:rPr lang="fr-FR" b="1" dirty="0">
                <a:solidFill>
                  <a:srgbClr val="FF0000"/>
                </a:solidFill>
              </a:rPr>
              <a:t> </a:t>
            </a: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381" y="3429000"/>
            <a:ext cx="76104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40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5-6-</a:t>
            </a:r>
            <a:r>
              <a:rPr lang="fr-FR" b="1" dirty="0" err="1">
                <a:solidFill>
                  <a:srgbClr val="FF0000"/>
                </a:solidFill>
              </a:rPr>
              <a:t>Creating</a:t>
            </a:r>
            <a:r>
              <a:rPr lang="fr-FR" b="1" dirty="0">
                <a:solidFill>
                  <a:srgbClr val="FF0000"/>
                </a:solidFill>
              </a:rPr>
              <a:t> </a:t>
            </a:r>
            <a:r>
              <a:rPr lang="fr-FR" b="1" dirty="0" err="1">
                <a:solidFill>
                  <a:srgbClr val="FF0000"/>
                </a:solidFill>
              </a:rPr>
              <a:t>Constructors</a:t>
            </a:r>
            <a:r>
              <a:rPr lang="fr-FR" b="1" dirty="0">
                <a:solidFill>
                  <a:srgbClr val="FF0000"/>
                </a:solidFill>
              </a:rPr>
              <a:t> </a:t>
            </a: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3061854"/>
            <a:ext cx="75057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926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5-6-</a:t>
            </a:r>
            <a:r>
              <a:rPr lang="fr-FR" b="1" dirty="0" err="1">
                <a:solidFill>
                  <a:srgbClr val="FF0000"/>
                </a:solidFill>
              </a:rPr>
              <a:t>Creating</a:t>
            </a:r>
            <a:r>
              <a:rPr lang="fr-FR" b="1" dirty="0">
                <a:solidFill>
                  <a:srgbClr val="FF0000"/>
                </a:solidFill>
              </a:rPr>
              <a:t> </a:t>
            </a:r>
            <a:r>
              <a:rPr lang="fr-FR" b="1" dirty="0" err="1">
                <a:solidFill>
                  <a:srgbClr val="FF0000"/>
                </a:solidFill>
              </a:rPr>
              <a:t>Constructors</a:t>
            </a:r>
            <a:r>
              <a:rPr lang="fr-FR" b="1" dirty="0">
                <a:solidFill>
                  <a:srgbClr val="FF0000"/>
                </a:solidFill>
              </a:rPr>
              <a:t> </a:t>
            </a: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602" y="3262746"/>
            <a:ext cx="737599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1496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5-6-</a:t>
            </a:r>
            <a:r>
              <a:rPr lang="fr-FR" b="1" dirty="0" err="1">
                <a:solidFill>
                  <a:srgbClr val="FF0000"/>
                </a:solidFill>
              </a:rPr>
              <a:t>Creating</a:t>
            </a:r>
            <a:r>
              <a:rPr lang="fr-FR" b="1" dirty="0">
                <a:solidFill>
                  <a:srgbClr val="FF0000"/>
                </a:solidFill>
              </a:rPr>
              <a:t> </a:t>
            </a:r>
            <a:r>
              <a:rPr lang="fr-FR" b="1" dirty="0" err="1">
                <a:solidFill>
                  <a:srgbClr val="FF0000"/>
                </a:solidFill>
              </a:rPr>
              <a:t>Constructors</a:t>
            </a:r>
            <a:r>
              <a:rPr lang="fr-FR" b="1" dirty="0">
                <a:solidFill>
                  <a:srgbClr val="FF0000"/>
                </a:solidFill>
              </a:rPr>
              <a:t> </a:t>
            </a: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107" y="2923309"/>
            <a:ext cx="4880778" cy="3082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070" y="3269291"/>
            <a:ext cx="5077257" cy="1609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017" y="5437477"/>
            <a:ext cx="20955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7400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b="1" dirty="0">
                <a:solidFill>
                  <a:srgbClr val="FF0000"/>
                </a:solidFill>
              </a:rPr>
              <a:t>5-6-</a:t>
            </a:r>
            <a:r>
              <a:rPr lang="fr-FR" b="1" dirty="0" err="1">
                <a:solidFill>
                  <a:srgbClr val="FF0000"/>
                </a:solidFill>
              </a:rPr>
              <a:t>Creating</a:t>
            </a:r>
            <a:r>
              <a:rPr lang="fr-FR" b="1" dirty="0">
                <a:solidFill>
                  <a:srgbClr val="FF0000"/>
                </a:solidFill>
              </a:rPr>
              <a:t> </a:t>
            </a:r>
            <a:r>
              <a:rPr lang="fr-FR" b="1" dirty="0" err="1">
                <a:solidFill>
                  <a:srgbClr val="FF0000"/>
                </a:solidFill>
              </a:rPr>
              <a:t>Constructors</a:t>
            </a:r>
            <a:r>
              <a:rPr lang="fr-FR" b="1" dirty="0">
                <a:solidFill>
                  <a:srgbClr val="FF0000"/>
                </a:solidFill>
              </a:rPr>
              <a:t> </a:t>
            </a:r>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291" y="3061874"/>
            <a:ext cx="5971309" cy="280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5195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666" y="2701636"/>
            <a:ext cx="78581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304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282" y="2514464"/>
            <a:ext cx="5593773" cy="326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032" y="2801647"/>
            <a:ext cx="17907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29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89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501" y="2618508"/>
            <a:ext cx="3862039" cy="3332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523" y="3116840"/>
            <a:ext cx="2543175"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20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1-Designing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en-US" dirty="0"/>
              <a:t/>
            </a:r>
            <a:br>
              <a:rPr lang="en-US" dirty="0"/>
            </a:br>
            <a:r>
              <a:rPr lang="en-US" dirty="0"/>
              <a:t/>
            </a:r>
            <a:br>
              <a:rPr lang="en-US"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629" y="2486857"/>
            <a:ext cx="7487516" cy="342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9227127" y="2701635"/>
            <a:ext cx="2230582" cy="2862322"/>
          </a:xfrm>
          <a:prstGeom prst="rect">
            <a:avLst/>
          </a:prstGeom>
          <a:noFill/>
        </p:spPr>
        <p:txBody>
          <a:bodyPr wrap="square" rtlCol="0">
            <a:spAutoFit/>
          </a:bodyPr>
          <a:lstStyle/>
          <a:p>
            <a:r>
              <a:rPr lang="en-US" dirty="0"/>
              <a:t>To call this method, just type its name, followed by a single </a:t>
            </a:r>
            <a:r>
              <a:rPr lang="en-US" dirty="0" err="1"/>
              <a:t>int</a:t>
            </a:r>
            <a:r>
              <a:rPr lang="en-US" dirty="0"/>
              <a:t> value in parentheses:</a:t>
            </a:r>
            <a:br>
              <a:rPr lang="en-US" dirty="0"/>
            </a:br>
            <a:r>
              <a:rPr lang="en-US" b="1" dirty="0">
                <a:solidFill>
                  <a:srgbClr val="0070C0"/>
                </a:solidFill>
              </a:rPr>
              <a:t>nap(10);</a:t>
            </a:r>
            <a:r>
              <a:rPr lang="en-US" dirty="0"/>
              <a:t/>
            </a:r>
            <a:br>
              <a:rPr lang="en-US" dirty="0"/>
            </a:br>
            <a:r>
              <a:rPr lang="en-US" dirty="0"/>
              <a:t>Let’s start by taking a look at each of these parts of a basic method. </a:t>
            </a:r>
            <a:br>
              <a:rPr lang="en-US" dirty="0"/>
            </a:br>
            <a:endParaRPr lang="fr-FR" dirty="0"/>
          </a:p>
        </p:txBody>
      </p:sp>
    </p:spTree>
    <p:extLst>
      <p:ext uri="{BB962C8B-B14F-4D97-AF65-F5344CB8AC3E}">
        <p14:creationId xmlns:p14="http://schemas.microsoft.com/office/powerpoint/2010/main" val="957336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90</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018" y="2499448"/>
            <a:ext cx="6580909" cy="309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6724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91</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201" y="2548371"/>
            <a:ext cx="7878907" cy="317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076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92</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8" y="3144549"/>
            <a:ext cx="9908529" cy="1275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3264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93</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951" y="2469777"/>
            <a:ext cx="5570393" cy="355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72277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94</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590" y="2710294"/>
            <a:ext cx="8384973" cy="2332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90984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5-Overloading Methods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95</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549" y="2560927"/>
            <a:ext cx="7125555" cy="3535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605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96</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639" y="3111209"/>
            <a:ext cx="9150486" cy="183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6615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97</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2952" y="2722388"/>
            <a:ext cx="5343957" cy="318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415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98</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689" y="2845377"/>
            <a:ext cx="8833373" cy="2779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5661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945234A-2931-4E5D-BE8A-E1941632A570}"/>
              </a:ext>
            </a:extLst>
          </p:cNvPr>
          <p:cNvSpPr>
            <a:spLocks noGrp="1"/>
          </p:cNvSpPr>
          <p:nvPr>
            <p:ph type="title"/>
          </p:nvPr>
        </p:nvSpPr>
        <p:spPr>
          <a:xfrm>
            <a:off x="1153551" y="982132"/>
            <a:ext cx="9931791" cy="1303867"/>
          </a:xfrm>
        </p:spPr>
        <p:txBody>
          <a:bodyPr>
            <a:normAutofit/>
          </a:bodyPr>
          <a:lstStyle/>
          <a:p>
            <a:r>
              <a:rPr lang="fr-FR" b="1" dirty="0">
                <a:solidFill>
                  <a:srgbClr val="FF0000"/>
                </a:solidFill>
              </a:rPr>
              <a:t>6-Writing Simple </a:t>
            </a:r>
            <a:r>
              <a:rPr lang="fr-FR" b="1" dirty="0" err="1">
                <a:solidFill>
                  <a:srgbClr val="FF0000"/>
                </a:solidFill>
              </a:rPr>
              <a:t>Lambdas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E027B6DE-7DFC-49AE-97DF-CDAFCB61500C}"/>
              </a:ext>
            </a:extLst>
          </p:cNvPr>
          <p:cNvSpPr>
            <a:spLocks noGrp="1"/>
          </p:cNvSpPr>
          <p:nvPr>
            <p:ph idx="1"/>
          </p:nvPr>
        </p:nvSpPr>
        <p:spPr/>
        <p:txBody>
          <a:bodyPr>
            <a:normAutofit/>
          </a:bodyPr>
          <a:lstStyle/>
          <a:p>
            <a:r>
              <a:rPr lang="fr-FR" dirty="0"/>
              <a:t/>
            </a:r>
            <a:br>
              <a:rPr lang="fr-FR" dirty="0"/>
            </a:br>
            <a:endParaRPr lang="fr-FR" dirty="0"/>
          </a:p>
        </p:txBody>
      </p:sp>
      <p:sp>
        <p:nvSpPr>
          <p:cNvPr id="4" name="Espace réservé du numéro de diapositive 3">
            <a:extLst>
              <a:ext uri="{FF2B5EF4-FFF2-40B4-BE49-F238E27FC236}">
                <a16:creationId xmlns="" xmlns:a16="http://schemas.microsoft.com/office/drawing/2014/main" id="{85003EA7-6030-4EAD-9B1B-4EA2401BBFB2}"/>
              </a:ext>
            </a:extLst>
          </p:cNvPr>
          <p:cNvSpPr>
            <a:spLocks noGrp="1"/>
          </p:cNvSpPr>
          <p:nvPr>
            <p:ph type="sldNum" sz="quarter" idx="12"/>
          </p:nvPr>
        </p:nvSpPr>
        <p:spPr/>
        <p:txBody>
          <a:bodyPr/>
          <a:lstStyle/>
          <a:p>
            <a:fld id="{4A5BDE94-4727-4585-B07D-29C32A2ADF6D}" type="slidenum">
              <a:rPr lang="fr-FR" smtClean="0"/>
              <a:t>99</a:t>
            </a:fld>
            <a:endParaRPr lang="fr-FR"/>
          </a:p>
        </p:txBody>
      </p:sp>
      <p:sp>
        <p:nvSpPr>
          <p:cNvPr id="5" name="Espace réservé de la date 4">
            <a:extLst>
              <a:ext uri="{FF2B5EF4-FFF2-40B4-BE49-F238E27FC236}">
                <a16:creationId xmlns="" xmlns:a16="http://schemas.microsoft.com/office/drawing/2014/main" id="{052964E1-A9B8-4D65-8DB8-6F111D2C4877}"/>
              </a:ext>
            </a:extLst>
          </p:cNvPr>
          <p:cNvSpPr>
            <a:spLocks noGrp="1"/>
          </p:cNvSpPr>
          <p:nvPr>
            <p:ph type="dt" sz="half" idx="10"/>
          </p:nvPr>
        </p:nvSpPr>
        <p:spPr/>
        <p:txBody>
          <a:bodyPr/>
          <a:lstStyle/>
          <a:p>
            <a:fld id="{AA093572-F5B2-4EF4-9887-B32EC603CDE6}" type="datetime1">
              <a:rPr lang="fr-FR" smtClean="0"/>
              <a:t>23/06/2023</a:t>
            </a:fld>
            <a:endParaRPr lang="fr-FR"/>
          </a:p>
        </p:txBody>
      </p:sp>
      <p:sp>
        <p:nvSpPr>
          <p:cNvPr id="6" name="Espace réservé du pied de page 5">
            <a:extLst>
              <a:ext uri="{FF2B5EF4-FFF2-40B4-BE49-F238E27FC236}">
                <a16:creationId xmlns="" xmlns:a16="http://schemas.microsoft.com/office/drawing/2014/main" id="{CFE9D47F-C437-4EB5-AB11-486EBB64A3AA}"/>
              </a:ext>
            </a:extLst>
          </p:cNvPr>
          <p:cNvSpPr>
            <a:spLocks noGrp="1"/>
          </p:cNvSpPr>
          <p:nvPr>
            <p:ph type="ftr" sz="quarter" idx="11"/>
          </p:nvPr>
        </p:nvSpPr>
        <p:spPr/>
        <p:txBody>
          <a:bodyPr/>
          <a:lstStyle/>
          <a:p>
            <a:r>
              <a:rPr lang="en-US"/>
              <a:t>Chapter 4 : Methods and Encapsulation                                                 Dr Mohamed Amine Mezghich</a:t>
            </a:r>
            <a:endParaRPr lang="fr-F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2753591"/>
            <a:ext cx="8290976" cy="2497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15341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1693</TotalTime>
  <Words>2328</Words>
  <Application>Microsoft Office PowerPoint</Application>
  <PresentationFormat>Widescreen</PresentationFormat>
  <Paragraphs>568</Paragraphs>
  <Slides>110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110</vt:i4>
      </vt:variant>
    </vt:vector>
  </HeadingPairs>
  <TitlesOfParts>
    <vt:vector size="114" baseType="lpstr">
      <vt:lpstr>Arial</vt:lpstr>
      <vt:lpstr>Calibri</vt:lpstr>
      <vt:lpstr>Garamond</vt:lpstr>
      <vt:lpstr>Organique</vt:lpstr>
      <vt:lpstr>OCP 11 Part 1 [1Z0-819]</vt:lpstr>
      <vt:lpstr>Chapter 4 : Methods and Encapsulation </vt:lpstr>
      <vt:lpstr>Chapter 4 : Methods and Encapsulation </vt:lpstr>
      <vt:lpstr>Chapter 4 : Methods and Encapsulation </vt:lpstr>
      <vt:lpstr>Chapter 4 : Methods and Encapsulation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1-Designing Methods </vt:lpstr>
      <vt:lpstr>2-Working with Varargs </vt:lpstr>
      <vt:lpstr>2-Working with Varargs </vt:lpstr>
      <vt:lpstr>2-Working with Varargs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3-Applying Access Modifiers </vt:lpstr>
      <vt:lpstr>4-Passing Data Among Methods </vt:lpstr>
      <vt:lpstr>4-Passing Data Among Methods </vt:lpstr>
      <vt:lpstr>4-Passing Data Among Methods </vt:lpstr>
      <vt:lpstr>4-Passing Data Among Methods </vt:lpstr>
      <vt:lpstr>4-Passing Data Among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5-Overloading Methods </vt:lpstr>
      <vt:lpstr>6-Writing Simple Lambdas </vt:lpstr>
      <vt:lpstr>6-Writing Simple Lambdas </vt:lpstr>
      <vt:lpstr>6-Writing Simple Lambdas </vt:lpstr>
      <vt:lpstr>6-Writing Simple Lambdas </vt:lpstr>
      <vt:lpstr>6-Writing Simple Lambdas </vt:lpstr>
      <vt:lpstr>6-Writing Simple Lambdas </vt:lpstr>
      <vt:lpstr>6-Writing Simple Lambdas </vt:lpstr>
      <vt:lpstr>6-Writing Simple Lambdas </vt:lpstr>
      <vt:lpstr>6-Writing Simple Lambdas </vt:lpstr>
      <vt:lpstr>6-Writing Simple Lambdas </vt:lpstr>
      <vt:lpstr>6-Writing Simple Lambdas </vt:lpstr>
      <vt:lpstr>6-Writing Simple Lambdas </vt:lpstr>
      <vt:lpstr>6-Writing Simple Lambdas </vt:lpstr>
      <vt:lpstr>6-Writing Simple Lambdas </vt:lpstr>
      <vt:lpstr>6-Writing Simple Lambdas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OCP 1Z0-809</dc:title>
  <dc:creator>Mohamed Amine Mezghich</dc:creator>
  <cp:lastModifiedBy>amine</cp:lastModifiedBy>
  <cp:revision>219</cp:revision>
  <dcterms:created xsi:type="dcterms:W3CDTF">2018-08-30T10:23:28Z</dcterms:created>
  <dcterms:modified xsi:type="dcterms:W3CDTF">2023-06-23T18:18:22Z</dcterms:modified>
</cp:coreProperties>
</file>